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248F7EE-D68F-4549-8B86-65BA038D84F0}">
  <a:tblStyle styleId="{D248F7EE-D68F-4549-8B86-65BA038D84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 today’s lesson, we will learn about prepositions in Latin, as well as reviewing our previous vocab and learning some new vocab words and learning a new verb conjugation.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cae4a6c3fe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cae4a6c3fe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c467cc5f3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c467cc5f3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cae4a6c3f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cae4a6c3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01940f869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01940f86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what are prepositions? Prepositions in English are words used to introduce an object, or to indicate a relationship between two things through direction, space, time, etc. Let’s look at some basic Latin prepositions. We will see these later on the vocab list, but be sure to take a good look at them now.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cae4a6c3f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cae4a6c3f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is important to notes that while prepositions might not decline like nouns, they are </a:t>
            </a:r>
            <a:r>
              <a:rPr lang="en"/>
              <a:t>paired</a:t>
            </a:r>
            <a:r>
              <a:rPr lang="en"/>
              <a:t> with nouns that are in a specific case. For example, you would say “running to the girl”. In this sentence, “girl” would take the accusative case, as that is the case that </a:t>
            </a:r>
            <a:r>
              <a:rPr i="1" lang="en"/>
              <a:t>“ad”</a:t>
            </a:r>
            <a:r>
              <a:rPr lang="en"/>
              <a:t> goes with. Let’s now look at the same list of prepositions, but include the case that they take.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cae4a6c3f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cae4a6c3f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now </a:t>
            </a:r>
            <a:r>
              <a:rPr lang="en"/>
              <a:t>practice</a:t>
            </a:r>
            <a:r>
              <a:rPr lang="en"/>
              <a:t> using our newly learned prepositions in </a:t>
            </a:r>
            <a:r>
              <a:rPr lang="en"/>
              <a:t>prepositional</a:t>
            </a:r>
            <a:r>
              <a:rPr lang="en"/>
              <a:t> phrases! Attempt to translate the </a:t>
            </a:r>
            <a:r>
              <a:rPr lang="en"/>
              <a:t>prepositional</a:t>
            </a:r>
            <a:r>
              <a:rPr lang="en"/>
              <a:t> phrases into English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cae4a6c3f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cae4a6c3f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cae4a6c3f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cae4a6c3f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a 3rd conjugation verb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cae4a6c3f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cae4a6c3f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cae4a6c3fe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cae4a6c3f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199" y="152750"/>
            <a:ext cx="3324827" cy="20445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0" y="2197325"/>
            <a:ext cx="4907100" cy="2946300"/>
          </a:xfrm>
          <a:prstGeom prst="rtTriangle">
            <a:avLst/>
          </a:prstGeom>
          <a:solidFill>
            <a:srgbClr val="2D7D2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3872400" y="1545450"/>
            <a:ext cx="49599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Lesson VI</a:t>
            </a:r>
            <a:endParaRPr b="1" sz="4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266600" y="2571750"/>
            <a:ext cx="45657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Times New Roman"/>
                <a:ea typeface="Times New Roman"/>
                <a:cs typeface="Times New Roman"/>
                <a:sym typeface="Times New Roman"/>
              </a:rPr>
              <a:t>Prepositions</a:t>
            </a:r>
            <a:endParaRPr b="1"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Practice with Vocab (Answers)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4114575" y="1152475"/>
            <a:ext cx="4025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girl has food in silence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run to the boys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teach the friend near the sister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0" y="2197325"/>
            <a:ext cx="4907100" cy="2946300"/>
          </a:xfrm>
          <a:prstGeom prst="rtTriangle">
            <a:avLst/>
          </a:prstGeom>
          <a:solidFill>
            <a:srgbClr val="2D7D2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English to Latin</a:t>
            </a:r>
            <a:endParaRPr/>
          </a:p>
        </p:txBody>
      </p:sp>
      <p:sp>
        <p:nvSpPr>
          <p:cNvPr id="131" name="Google Shape;131;p23"/>
          <p:cNvSpPr txBox="1"/>
          <p:nvPr>
            <p:ph idx="1" type="body"/>
          </p:nvPr>
        </p:nvSpPr>
        <p:spPr>
          <a:xfrm>
            <a:off x="4144700" y="1152475"/>
            <a:ext cx="468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3"/>
          <p:cNvSpPr/>
          <p:nvPr/>
        </p:nvSpPr>
        <p:spPr>
          <a:xfrm>
            <a:off x="0" y="2197325"/>
            <a:ext cx="4907100" cy="2946300"/>
          </a:xfrm>
          <a:prstGeom prst="rtTriangle">
            <a:avLst/>
          </a:prstGeom>
          <a:solidFill>
            <a:srgbClr val="2D7D2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241100" y="124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Echo and Narcissus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0" y="2197325"/>
            <a:ext cx="4907100" cy="2946300"/>
          </a:xfrm>
          <a:prstGeom prst="rtTriangle">
            <a:avLst/>
          </a:prstGeom>
          <a:solidFill>
            <a:srgbClr val="2D7D2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0850" y="1890550"/>
            <a:ext cx="4049812" cy="27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809913"/>
            <a:ext cx="4340074" cy="108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4852" y="2003022"/>
            <a:ext cx="4084500" cy="264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475" y="907062"/>
            <a:ext cx="4281056" cy="108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Prepositions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4123350" y="1017725"/>
            <a:ext cx="402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“prope” 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near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“in”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in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“ex”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from/out of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“ad”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to/towards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0" y="2197325"/>
            <a:ext cx="4907100" cy="2946300"/>
          </a:xfrm>
          <a:prstGeom prst="rtTriangle">
            <a:avLst/>
          </a:prstGeom>
          <a:solidFill>
            <a:srgbClr val="2D7D2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Prepositions Take Cases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4572000" y="1075150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“prope” 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">
                <a:solidFill>
                  <a:srgbClr val="000000"/>
                </a:solidFill>
                <a:highlight>
                  <a:srgbClr val="9800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accusative case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near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“in”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</a:t>
            </a:r>
            <a:r>
              <a:rPr lang="en">
                <a:solidFill>
                  <a:srgbClr val="000000"/>
                </a:solidFill>
                <a:highlight>
                  <a:srgbClr val="4A86E8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ablative case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in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“ex” 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">
                <a:solidFill>
                  <a:srgbClr val="000000"/>
                </a:solidFill>
                <a:highlight>
                  <a:srgbClr val="FF99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genitive case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from/out of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“ad”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</a:t>
            </a:r>
            <a:r>
              <a:rPr lang="en">
                <a:solidFill>
                  <a:srgbClr val="000000"/>
                </a:solidFill>
                <a:highlight>
                  <a:srgbClr val="9800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accusative case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to/towards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Google Shape;81;p16"/>
          <p:cNvSpPr/>
          <p:nvPr/>
        </p:nvSpPr>
        <p:spPr>
          <a:xfrm>
            <a:off x="0" y="2197325"/>
            <a:ext cx="4907100" cy="2946300"/>
          </a:xfrm>
          <a:prstGeom prst="rtTriangle">
            <a:avLst/>
          </a:prstGeom>
          <a:solidFill>
            <a:srgbClr val="2D7D2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Prepositional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 Phrases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4572000" y="1142700"/>
            <a:ext cx="3863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silenō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 amīcum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Prope puellam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8" name="Google Shape;88;p17"/>
          <p:cNvSpPr/>
          <p:nvPr/>
        </p:nvSpPr>
        <p:spPr>
          <a:xfrm>
            <a:off x="0" y="2197325"/>
            <a:ext cx="4907100" cy="2946300"/>
          </a:xfrm>
          <a:prstGeom prst="rtTriangle">
            <a:avLst/>
          </a:prstGeom>
          <a:solidFill>
            <a:srgbClr val="2D7D2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Prepositional Phrases (Answers)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4572000" y="1120425"/>
            <a:ext cx="2935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silence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the friend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Near the girl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18"/>
          <p:cNvSpPr/>
          <p:nvPr/>
        </p:nvSpPr>
        <p:spPr>
          <a:xfrm>
            <a:off x="0" y="2197325"/>
            <a:ext cx="4907100" cy="2946300"/>
          </a:xfrm>
          <a:prstGeom prst="rtTriangle">
            <a:avLst/>
          </a:prstGeom>
          <a:solidFill>
            <a:srgbClr val="2D7D2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/>
          <p:nvPr/>
        </p:nvSpPr>
        <p:spPr>
          <a:xfrm>
            <a:off x="0" y="2197325"/>
            <a:ext cx="4907100" cy="2946300"/>
          </a:xfrm>
          <a:prstGeom prst="rtTriangle">
            <a:avLst/>
          </a:prstGeom>
          <a:solidFill>
            <a:srgbClr val="2D7D2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9"/>
          <p:cNvSpPr/>
          <p:nvPr/>
        </p:nvSpPr>
        <p:spPr>
          <a:xfrm>
            <a:off x="952475" y="1709150"/>
            <a:ext cx="7239000" cy="1675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3rd 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Conjugation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 Verbs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Currō, currēre - to run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04" name="Google Shape;104;p19"/>
          <p:cNvGraphicFramePr/>
          <p:nvPr/>
        </p:nvGraphicFramePr>
        <p:xfrm>
          <a:off x="952500" y="17188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{D248F7EE-D68F-4549-8B86-65BA038D84F0}</a:tableStyleId>
              </a:tblPr>
              <a:tblGrid>
                <a:gridCol w="2413000"/>
                <a:gridCol w="2413000"/>
                <a:gridCol w="2413000"/>
              </a:tblGrid>
              <a:tr h="418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highlight>
                          <a:schemeClr val="lt1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highlight>
                            <a:schemeClr val="lt1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Singular</a:t>
                      </a:r>
                      <a:endParaRPr b="1">
                        <a:highlight>
                          <a:schemeClr val="lt1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highlight>
                            <a:schemeClr val="lt1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Plural</a:t>
                      </a:r>
                      <a:endParaRPr b="1">
                        <a:highlight>
                          <a:schemeClr val="lt1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418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highlight>
                            <a:schemeClr val="lt1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1st Person</a:t>
                      </a:r>
                      <a:endParaRPr b="1">
                        <a:highlight>
                          <a:schemeClr val="lt1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lt1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currō</a:t>
                      </a:r>
                      <a:endParaRPr>
                        <a:highlight>
                          <a:schemeClr val="lt1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lt1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currimus</a:t>
                      </a:r>
                      <a:endParaRPr>
                        <a:highlight>
                          <a:schemeClr val="lt1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418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highlight>
                            <a:schemeClr val="lt1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2nd Person</a:t>
                      </a:r>
                      <a:endParaRPr b="1">
                        <a:highlight>
                          <a:schemeClr val="lt1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lt1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curris</a:t>
                      </a:r>
                      <a:endParaRPr>
                        <a:highlight>
                          <a:schemeClr val="lt1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lt1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curritis</a:t>
                      </a:r>
                      <a:endParaRPr>
                        <a:highlight>
                          <a:schemeClr val="lt1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418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highlight>
                            <a:schemeClr val="lt1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3rd Person</a:t>
                      </a:r>
                      <a:endParaRPr b="1">
                        <a:highlight>
                          <a:schemeClr val="lt1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lt1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currit</a:t>
                      </a:r>
                      <a:endParaRPr>
                        <a:highlight>
                          <a:schemeClr val="lt1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lt1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currunt</a:t>
                      </a:r>
                      <a:endParaRPr>
                        <a:highlight>
                          <a:schemeClr val="lt1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Lesson 6 Vocab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4572000" y="445025"/>
            <a:ext cx="4260300" cy="427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 sz="112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Nouns</a:t>
            </a:r>
            <a:endParaRPr sz="112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en" sz="112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puer, -ī, m. - boy</a:t>
            </a:r>
            <a:endParaRPr sz="112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en" sz="112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fillia, -ae, f. - sister</a:t>
            </a:r>
            <a:endParaRPr sz="112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en" sz="112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_________________________________________________________</a:t>
            </a:r>
            <a:endParaRPr sz="112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en" sz="112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Verb</a:t>
            </a:r>
            <a:endParaRPr sz="112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en" sz="112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currō, currēre - to run</a:t>
            </a:r>
            <a:endParaRPr sz="112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en" sz="112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_________________________________________________________</a:t>
            </a:r>
            <a:endParaRPr sz="112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en" sz="112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Prepositions</a:t>
            </a:r>
            <a:endParaRPr sz="112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en" sz="112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prope</a:t>
            </a:r>
            <a:r>
              <a:rPr lang="en" sz="112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(+acc. case) - near</a:t>
            </a:r>
            <a:endParaRPr sz="112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en" sz="112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(+abl. case) - in</a:t>
            </a:r>
            <a:endParaRPr sz="112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en" sz="112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 (+gen, case) - out of/from</a:t>
            </a:r>
            <a:endParaRPr sz="112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440"/>
              <a:buNone/>
            </a:pPr>
            <a:r>
              <a:rPr lang="en" sz="112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 (+acc. case) - to/towards</a:t>
            </a:r>
            <a:endParaRPr sz="112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20"/>
          <p:cNvSpPr/>
          <p:nvPr/>
        </p:nvSpPr>
        <p:spPr>
          <a:xfrm>
            <a:off x="0" y="2197325"/>
            <a:ext cx="4907100" cy="2946300"/>
          </a:xfrm>
          <a:prstGeom prst="rtTriangle">
            <a:avLst/>
          </a:prstGeom>
          <a:solidFill>
            <a:srgbClr val="2D7D2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Practice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 with Vocab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4125200" y="1099075"/>
            <a:ext cx="3726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Puella habēt cibum in silentō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Currimus ad puerōs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Doceō amīcum prope fillam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1"/>
          <p:cNvSpPr/>
          <p:nvPr/>
        </p:nvSpPr>
        <p:spPr>
          <a:xfrm>
            <a:off x="0" y="2197325"/>
            <a:ext cx="4907100" cy="2946300"/>
          </a:xfrm>
          <a:prstGeom prst="rtTriangle">
            <a:avLst/>
          </a:prstGeom>
          <a:solidFill>
            <a:srgbClr val="2D7D2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