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58F705-1452-42F5-9E86-3551B9EA6D3F}">
  <a:tblStyle styleId="{E958F705-1452-42F5-9E86-3551B9EA6D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bd9d01ae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bd9d01ae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18df0018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18df0018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begin today’s lesson, here is a quick overview of Lesson 4, where we talked about the different cases of nouns and what their purpose is. If you forget about their purpose and want a deeper dive again, go back and look again at Lesson 4.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bd9d01ae3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bd9d01ae3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preface this, unlike </a:t>
            </a:r>
            <a:r>
              <a:rPr lang="en"/>
              <a:t>feminine</a:t>
            </a:r>
            <a:r>
              <a:rPr lang="en"/>
              <a:t> nouns, which show up predominantly in the first </a:t>
            </a:r>
            <a:r>
              <a:rPr lang="en"/>
              <a:t>declension</a:t>
            </a:r>
            <a:r>
              <a:rPr lang="en"/>
              <a:t>, neuter nouns are </a:t>
            </a:r>
            <a:r>
              <a:rPr lang="en"/>
              <a:t>prevalent</a:t>
            </a:r>
            <a:r>
              <a:rPr lang="en"/>
              <a:t> in both the second and </a:t>
            </a:r>
            <a:r>
              <a:rPr lang="en"/>
              <a:t>third</a:t>
            </a:r>
            <a:r>
              <a:rPr lang="en"/>
              <a:t> </a:t>
            </a:r>
            <a:r>
              <a:rPr lang="en"/>
              <a:t>declension</a:t>
            </a:r>
            <a:r>
              <a:rPr lang="en"/>
              <a:t>. Since we have not </a:t>
            </a:r>
            <a:r>
              <a:rPr lang="en"/>
              <a:t>learned</a:t>
            </a:r>
            <a:r>
              <a:rPr lang="en"/>
              <a:t> the third </a:t>
            </a:r>
            <a:r>
              <a:rPr lang="en"/>
              <a:t>decision</a:t>
            </a:r>
            <a:r>
              <a:rPr lang="en"/>
              <a:t> yet, today’s </a:t>
            </a:r>
            <a:r>
              <a:rPr lang="en"/>
              <a:t>lesson on neuter nouns will be focused specifically on neuter nouns in the second declension. Here is a chart of what a second declension neuter noun looks like.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bd9d01ae3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bd9d01ae3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the </a:t>
            </a:r>
            <a:r>
              <a:rPr lang="en"/>
              <a:t>chart</a:t>
            </a:r>
            <a:r>
              <a:rPr lang="en"/>
              <a:t> you just saw with this </a:t>
            </a:r>
            <a:r>
              <a:rPr lang="en"/>
              <a:t>second</a:t>
            </a:r>
            <a:r>
              <a:rPr lang="en"/>
              <a:t> </a:t>
            </a:r>
            <a:r>
              <a:rPr lang="en"/>
              <a:t>declension</a:t>
            </a:r>
            <a:r>
              <a:rPr lang="en"/>
              <a:t> masculine chart. What are some similarities you can see between the two charts? Hint: some cases have the same endings.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bd9d01ae3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bd9d01ae3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with Lesson 5, vocab sets for each chapter to </a:t>
            </a:r>
            <a:r>
              <a:rPr lang="en"/>
              <a:t>build</a:t>
            </a:r>
            <a:r>
              <a:rPr lang="en"/>
              <a:t> up words to be used in sentences will be introduced. Only nouns and verbs whose </a:t>
            </a:r>
            <a:r>
              <a:rPr lang="en"/>
              <a:t>declension</a:t>
            </a:r>
            <a:r>
              <a:rPr lang="en"/>
              <a:t>/conjugation </a:t>
            </a:r>
            <a:r>
              <a:rPr lang="en"/>
              <a:t>have</a:t>
            </a:r>
            <a:r>
              <a:rPr lang="en"/>
              <a:t> been taught before will be used.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d9d01ae3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d9d01ae3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you try! </a:t>
            </a:r>
            <a:r>
              <a:rPr lang="en"/>
              <a:t>Translate</a:t>
            </a:r>
            <a:r>
              <a:rPr lang="en"/>
              <a:t> these Latin sentences into English.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99" y="152750"/>
            <a:ext cx="3324827" cy="20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872400" y="1545450"/>
            <a:ext cx="49599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V</a:t>
            </a:r>
            <a:endParaRPr b="1" sz="4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266600" y="2571750"/>
            <a:ext cx="45657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Times New Roman"/>
                <a:ea typeface="Times New Roman"/>
                <a:cs typeface="Times New Roman"/>
                <a:sym typeface="Times New Roman"/>
              </a:rPr>
              <a:t>Neuter Nouns</a:t>
            </a:r>
            <a:endParaRPr b="1"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Baucis and Philemon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925" y="1608056"/>
            <a:ext cx="4424376" cy="20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375" y="1278768"/>
            <a:ext cx="4104101" cy="289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Review of Lesson 4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424875" y="1152475"/>
            <a:ext cx="640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Genitive Case</a:t>
            </a:r>
            <a:r>
              <a:rPr lang="e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Case of possession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Dative Case</a:t>
            </a:r>
            <a:r>
              <a:rPr lang="e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to/for whom an action happens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highlight>
                  <a:srgbClr val="4A86E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Ablative Case</a:t>
            </a:r>
            <a:r>
              <a:rPr lang="e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how is something done (with/by)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highlight>
                  <a:srgbClr val="FF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Vocative Case</a:t>
            </a:r>
            <a:r>
              <a:rPr lang="e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Case of address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Neuter Nouns (2nd Declension)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968075" y="1232100"/>
            <a:ext cx="7239000" cy="277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0" name="Google Shape;80;p16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{E958F705-1452-42F5-9E86-3551B9EA6D3F}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Singular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Plural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Nom.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bellum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bellī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bellōrum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Dat. 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bellō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bellīs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bellum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bellō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bellīs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Voc.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bellum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8323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2nd Declension Neuter and Masculine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Compared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966850" y="1244575"/>
            <a:ext cx="7220700" cy="276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9" name="Google Shape;89;p17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{E958F705-1452-42F5-9E86-3551B9EA6D3F}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Singular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Plural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Nom.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cibus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cibī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cibī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cibōrum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Dat. 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cibō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cibīs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cibum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cibōs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cibō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cibīs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Voc.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cibe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cibī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Lesson 5 Vocab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124575" y="1152475"/>
            <a:ext cx="470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Nouns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silentium, ī, n. - silence (like bellum)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amīcus, ī, m. - friend (like cibus)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_________________________________________________________________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Doceō, docēre - to teach (like habeō)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Practice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with Vocab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114275" y="699425"/>
            <a:ext cx="4718100" cy="3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8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Puellae docēnt amīcum</a:t>
            </a:r>
            <a:endParaRPr sz="338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8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8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Amīcus amāt silentium</a:t>
            </a:r>
            <a:endParaRPr sz="338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8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8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Amāmus amīcōs puellae</a:t>
            </a:r>
            <a:endParaRPr sz="338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8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8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Habēnt cibōs puellīs</a:t>
            </a:r>
            <a:endParaRPr sz="338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8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38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Amīcī, puellae amānt cibum silentiō. </a:t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0" y="2197325"/>
            <a:ext cx="4907100" cy="2946300"/>
          </a:xfrm>
          <a:prstGeom prst="rtTriangle">
            <a:avLst/>
          </a:prstGeom>
          <a:solidFill>
            <a:srgbClr val="2D7D2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