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DDB454-78B9-4D7E-B5E6-DC51BE356436}">
  <a:tblStyle styleId="{07DDB454-78B9-4D7E-B5E6-DC51BE35643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a60556231f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a60556231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finish </a:t>
            </a:r>
            <a:r>
              <a:rPr lang="en"/>
              <a:t>this lesson, try some mixed sentences that involve all the vocab we have learned so far, as well as different cases and and verb conjugations.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a6055623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a6055623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019309f9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019309f9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previous lesson, we only covered the basics of nouns, such as the nominative and the accusative cases. But to dive deeper, we need to learn the full declensions of Latin nouns, and we need to understand what purposes the other cases of Latin nouns serve in a sentence. Let’s start by giving a visual example of what the full noun declension of a first declension noun is.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a60556231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a60556231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let’s look at the full noun declension of a Second declension noun. Again, let’s only think of second </a:t>
            </a:r>
            <a:r>
              <a:rPr lang="en"/>
              <a:t>declension</a:t>
            </a:r>
            <a:r>
              <a:rPr lang="en"/>
              <a:t> nouns as masculine, for now</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a60556231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a60556231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basic use of the </a:t>
            </a:r>
            <a:r>
              <a:rPr lang="en"/>
              <a:t>genitive</a:t>
            </a:r>
            <a:r>
              <a:rPr lang="en"/>
              <a:t> case in Latin is to show possession of something. The word in a latin sentence that would take the genitive case would be the word that has the </a:t>
            </a:r>
            <a:r>
              <a:rPr lang="en"/>
              <a:t>possession</a:t>
            </a:r>
            <a:r>
              <a:rPr lang="en"/>
              <a:t> of the object. The food is not in the possession of </a:t>
            </a:r>
            <a:r>
              <a:rPr lang="en"/>
              <a:t>the</a:t>
            </a:r>
            <a:r>
              <a:rPr lang="en"/>
              <a:t> girl, but rather the girl is in possession of the food.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a60556231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a60556231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dative case explains to whom an action happens. Although the example in Latin does not fully express the full function of the dative, it serves its </a:t>
            </a:r>
            <a:r>
              <a:rPr lang="en"/>
              <a:t>purpose, albeit quite awkward in English. In Latin, the sentence shows you that it is the word that is taking the word “for” with it in the dative.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a60556231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a60556231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ablative case has many uses, but for today, we will stick to its most basic translation, “with” or “by”. The english example can also be translated as “The girl is loving by means of the food”. Essentially, the girl is showing her love through the </a:t>
            </a:r>
            <a:r>
              <a:rPr lang="en"/>
              <a:t>vehicle</a:t>
            </a:r>
            <a:r>
              <a:rPr lang="en"/>
              <a:t> of food. Something to notice is that the latin sentence of both our dative and ablative cases are the same. If this happens while reading Latin, it is up to the reader to determine which case is being used by the author through context clues. Sometimes, both translations can work!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a60556231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a60556231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vocative case is probably the least used case in Latin. It is just the case used to </a:t>
            </a:r>
            <a:r>
              <a:rPr lang="en"/>
              <a:t>address</a:t>
            </a:r>
            <a:r>
              <a:rPr lang="en"/>
              <a:t> someone while talking to them. For example, if I were to call one of your names in Latin, I would be using the vocative case. Again, you can see that Puellae is also the latin form for the </a:t>
            </a:r>
            <a:r>
              <a:rPr lang="en"/>
              <a:t>genitive</a:t>
            </a:r>
            <a:r>
              <a:rPr lang="en"/>
              <a:t> singular, dative </a:t>
            </a:r>
            <a:r>
              <a:rPr lang="en"/>
              <a:t>singular</a:t>
            </a:r>
            <a:r>
              <a:rPr lang="en"/>
              <a:t>, and nominative plural. One can normally spot a vocative because it stands alone in a clause, either before a period or a comma.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a60556231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a60556231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we end the </a:t>
            </a:r>
            <a:r>
              <a:rPr lang="en"/>
              <a:t>lesson, it is important that we talk about second conjugation verbs. Let’s take a look at a chart of a second conjugation verb in the present tense.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187199" y="152750"/>
            <a:ext cx="3324827" cy="2044575"/>
          </a:xfrm>
          <a:prstGeom prst="rect">
            <a:avLst/>
          </a:prstGeom>
          <a:noFill/>
          <a:ln>
            <a:noFill/>
          </a:ln>
        </p:spPr>
      </p:pic>
      <p:sp>
        <p:nvSpPr>
          <p:cNvPr id="56" name="Google Shape;56;p13"/>
          <p:cNvSpPr txBox="1"/>
          <p:nvPr/>
        </p:nvSpPr>
        <p:spPr>
          <a:xfrm>
            <a:off x="3872400" y="1545450"/>
            <a:ext cx="4959900" cy="1026300"/>
          </a:xfrm>
          <a:prstGeom prst="rect">
            <a:avLst/>
          </a:prstGeom>
          <a:noFill/>
          <a:ln>
            <a:noFill/>
          </a:ln>
        </p:spPr>
        <p:txBody>
          <a:bodyPr anchorCtr="0" anchor="b" bIns="91425" lIns="91425" spcFirstLastPara="1" rIns="91425" wrap="square" tIns="91425">
            <a:normAutofit/>
          </a:bodyPr>
          <a:lstStyle/>
          <a:p>
            <a:pPr indent="0" lvl="0" marL="0" rtl="0" algn="r">
              <a:spcBef>
                <a:spcPts val="0"/>
              </a:spcBef>
              <a:spcAft>
                <a:spcPts val="0"/>
              </a:spcAft>
              <a:buNone/>
            </a:pPr>
            <a:r>
              <a:rPr b="1" lang="en" sz="4000">
                <a:solidFill>
                  <a:srgbClr val="000000"/>
                </a:solidFill>
                <a:latin typeface="Times New Roman"/>
                <a:ea typeface="Times New Roman"/>
                <a:cs typeface="Times New Roman"/>
                <a:sym typeface="Times New Roman"/>
              </a:rPr>
              <a:t>Lesson </a:t>
            </a:r>
            <a:r>
              <a:rPr b="1" lang="en" sz="4000">
                <a:latin typeface="Times New Roman"/>
                <a:ea typeface="Times New Roman"/>
                <a:cs typeface="Times New Roman"/>
                <a:sym typeface="Times New Roman"/>
              </a:rPr>
              <a:t>IV</a:t>
            </a:r>
            <a:endParaRPr b="1" sz="4000">
              <a:solidFill>
                <a:srgbClr val="000000"/>
              </a:solidFill>
              <a:latin typeface="Times New Roman"/>
              <a:ea typeface="Times New Roman"/>
              <a:cs typeface="Times New Roman"/>
              <a:sym typeface="Times New Roman"/>
            </a:endParaRPr>
          </a:p>
        </p:txBody>
      </p:sp>
      <p:sp>
        <p:nvSpPr>
          <p:cNvPr id="57" name="Google Shape;57;p13"/>
          <p:cNvSpPr txBox="1"/>
          <p:nvPr/>
        </p:nvSpPr>
        <p:spPr>
          <a:xfrm>
            <a:off x="4266600" y="2571750"/>
            <a:ext cx="4565700" cy="7926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r">
              <a:spcBef>
                <a:spcPts val="0"/>
              </a:spcBef>
              <a:spcAft>
                <a:spcPts val="0"/>
              </a:spcAft>
              <a:buNone/>
            </a:pPr>
            <a:r>
              <a:rPr b="1" lang="en" sz="2800">
                <a:solidFill>
                  <a:srgbClr val="000000"/>
                </a:solidFill>
                <a:latin typeface="Times New Roman"/>
                <a:ea typeface="Times New Roman"/>
                <a:cs typeface="Times New Roman"/>
                <a:sym typeface="Times New Roman"/>
              </a:rPr>
              <a:t>Basic</a:t>
            </a:r>
            <a:r>
              <a:rPr b="1" lang="en" sz="2800">
                <a:latin typeface="Times New Roman"/>
                <a:ea typeface="Times New Roman"/>
                <a:cs typeface="Times New Roman"/>
                <a:sym typeface="Times New Roman"/>
              </a:rPr>
              <a:t> Nouns and Verbs (Continued)</a:t>
            </a:r>
            <a:endParaRPr b="1" sz="2800">
              <a:solidFill>
                <a:srgbClr val="00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Now You Try!</a:t>
            </a:r>
            <a:endParaRPr b="1">
              <a:latin typeface="Times New Roman"/>
              <a:ea typeface="Times New Roman"/>
              <a:cs typeface="Times New Roman"/>
              <a:sym typeface="Times New Roman"/>
            </a:endParaRPr>
          </a:p>
        </p:txBody>
      </p:sp>
      <p:sp>
        <p:nvSpPr>
          <p:cNvPr id="128" name="Google Shape;128;p22"/>
          <p:cNvSpPr txBox="1"/>
          <p:nvPr>
            <p:ph idx="1" type="body"/>
          </p:nvPr>
        </p:nvSpPr>
        <p:spPr>
          <a:xfrm>
            <a:off x="4572000" y="101772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Habētis cibum </a:t>
            </a:r>
            <a:r>
              <a:rPr lang="en">
                <a:solidFill>
                  <a:srgbClr val="000000"/>
                </a:solidFill>
                <a:latin typeface="Times New Roman"/>
                <a:ea typeface="Times New Roman"/>
                <a:cs typeface="Times New Roman"/>
                <a:sym typeface="Times New Roman"/>
              </a:rPr>
              <a:t>puellae</a:t>
            </a:r>
            <a:endParaRPr>
              <a:solidFill>
                <a:srgbClr val="000000"/>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342900" lvl="0" marL="457200" rtl="0" algn="l">
              <a:spcBef>
                <a:spcPts val="120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Puella! Amāmus cibum</a:t>
            </a:r>
            <a:endParaRPr>
              <a:solidFill>
                <a:srgbClr val="000000"/>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342900" lvl="0" marL="457200" rtl="0" algn="l">
              <a:spcBef>
                <a:spcPts val="120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Habeō cibum puellīs</a:t>
            </a:r>
            <a:endParaRPr>
              <a:solidFill>
                <a:srgbClr val="000000"/>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29" name="Google Shape;129;p22"/>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Perseus and Medusa</a:t>
            </a:r>
            <a:endParaRPr b="1">
              <a:latin typeface="Times New Roman"/>
              <a:ea typeface="Times New Roman"/>
              <a:cs typeface="Times New Roman"/>
              <a:sym typeface="Times New Roman"/>
            </a:endParaRPr>
          </a:p>
        </p:txBody>
      </p:sp>
      <p:sp>
        <p:nvSpPr>
          <p:cNvPr id="64" name="Google Shape;64;p14"/>
          <p:cNvSpPr txBox="1"/>
          <p:nvPr>
            <p:ph idx="1" type="body"/>
          </p:nvPr>
        </p:nvSpPr>
        <p:spPr>
          <a:xfrm>
            <a:off x="4308700" y="3474125"/>
            <a:ext cx="4907100" cy="1149000"/>
          </a:xfrm>
          <a:prstGeom prst="rect">
            <a:avLst/>
          </a:prstGeom>
        </p:spPr>
        <p:txBody>
          <a:bodyPr anchorCtr="0" anchor="t" bIns="91425" lIns="91425" spcFirstLastPara="1" rIns="91425" wrap="square" tIns="91425">
            <a:normAutofit fontScale="40000" lnSpcReduction="20000"/>
          </a:bodyPr>
          <a:lstStyle/>
          <a:p>
            <a:pPr indent="0" lvl="0" marL="0" rtl="0" algn="l">
              <a:lnSpc>
                <a:spcPct val="100000"/>
              </a:lnSpc>
              <a:spcBef>
                <a:spcPts val="0"/>
              </a:spcBef>
              <a:spcAft>
                <a:spcPts val="0"/>
              </a:spcAft>
              <a:buNone/>
            </a:pPr>
            <a:r>
              <a:t/>
            </a:r>
            <a:endParaRPr/>
          </a:p>
          <a:p>
            <a:pPr indent="0" lvl="0" marL="0" rtl="0" algn="l">
              <a:spcBef>
                <a:spcPts val="0"/>
              </a:spcBef>
              <a:spcAft>
                <a:spcPts val="0"/>
              </a:spcAft>
              <a:buNone/>
            </a:pPr>
            <a:r>
              <a:t/>
            </a:r>
            <a:endParaRPr>
              <a:solidFill>
                <a:srgbClr val="595959"/>
              </a:solidFill>
            </a:endParaRPr>
          </a:p>
          <a:p>
            <a:pPr indent="0" lvl="0" marL="0" rtl="0" algn="l">
              <a:lnSpc>
                <a:spcPct val="100000"/>
              </a:lnSpc>
              <a:spcBef>
                <a:spcPts val="1200"/>
              </a:spcBef>
              <a:spcAft>
                <a:spcPts val="0"/>
              </a:spcAft>
              <a:buNone/>
            </a:pPr>
            <a:r>
              <a:t/>
            </a:r>
            <a:endParaRPr/>
          </a:p>
          <a:p>
            <a:pPr indent="0" lvl="0" marL="0" rtl="0" algn="l">
              <a:spcBef>
                <a:spcPts val="0"/>
              </a:spcBef>
              <a:spcAft>
                <a:spcPts val="0"/>
              </a:spcAft>
              <a:buNone/>
            </a:pPr>
            <a:r>
              <a:t/>
            </a:r>
            <a:endParaRPr>
              <a:solidFill>
                <a:srgbClr val="595959"/>
              </a:solidFill>
            </a:endParaRPr>
          </a:p>
          <a:p>
            <a:pPr indent="0" lvl="0" marL="0" rtl="0" algn="l">
              <a:lnSpc>
                <a:spcPct val="100000"/>
              </a:lnSpc>
              <a:spcBef>
                <a:spcPts val="120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t/>
            </a:r>
            <a:endParaRPr b="1" sz="1400">
              <a:solidFill>
                <a:srgbClr val="000000"/>
              </a:solidFill>
            </a:endParaRPr>
          </a:p>
          <a:p>
            <a:pPr indent="0" lvl="0" marL="0" rtl="0" algn="l">
              <a:spcBef>
                <a:spcPts val="0"/>
              </a:spcBef>
              <a:spcAft>
                <a:spcPts val="1200"/>
              </a:spcAft>
              <a:buNone/>
            </a:pPr>
            <a:r>
              <a:t/>
            </a:r>
            <a:endParaRPr/>
          </a:p>
        </p:txBody>
      </p:sp>
      <p:pic>
        <p:nvPicPr>
          <p:cNvPr id="65" name="Google Shape;65;p14"/>
          <p:cNvPicPr preferRelativeResize="0"/>
          <p:nvPr/>
        </p:nvPicPr>
        <p:blipFill>
          <a:blip r:embed="rId3">
            <a:alphaModFix/>
          </a:blip>
          <a:stretch>
            <a:fillRect/>
          </a:stretch>
        </p:blipFill>
        <p:spPr>
          <a:xfrm>
            <a:off x="4682425" y="1126233"/>
            <a:ext cx="4260300" cy="2449518"/>
          </a:xfrm>
          <a:prstGeom prst="rect">
            <a:avLst/>
          </a:prstGeom>
          <a:noFill/>
          <a:ln>
            <a:noFill/>
          </a:ln>
        </p:spPr>
      </p:pic>
      <p:pic>
        <p:nvPicPr>
          <p:cNvPr id="66" name="Google Shape;66;p14"/>
          <p:cNvPicPr preferRelativeResize="0"/>
          <p:nvPr/>
        </p:nvPicPr>
        <p:blipFill>
          <a:blip r:embed="rId4">
            <a:alphaModFix/>
          </a:blip>
          <a:stretch>
            <a:fillRect/>
          </a:stretch>
        </p:blipFill>
        <p:spPr>
          <a:xfrm>
            <a:off x="215525" y="1208825"/>
            <a:ext cx="4402199" cy="2314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a:off x="1593300" y="1691925"/>
            <a:ext cx="7239000" cy="277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Full Noun Declension of First Declension Nouns</a:t>
            </a:r>
            <a:endParaRPr b="1">
              <a:latin typeface="Times New Roman"/>
              <a:ea typeface="Times New Roman"/>
              <a:cs typeface="Times New Roman"/>
              <a:sym typeface="Times New Roman"/>
            </a:endParaRPr>
          </a:p>
        </p:txBody>
      </p:sp>
      <p:sp>
        <p:nvSpPr>
          <p:cNvPr id="74" name="Google Shape;74;p15"/>
          <p:cNvSpPr txBox="1"/>
          <p:nvPr>
            <p:ph idx="1" type="body"/>
          </p:nvPr>
        </p:nvSpPr>
        <p:spPr>
          <a:xfrm>
            <a:off x="4308700" y="3474125"/>
            <a:ext cx="4907100" cy="1149000"/>
          </a:xfrm>
          <a:prstGeom prst="rect">
            <a:avLst/>
          </a:prstGeom>
        </p:spPr>
        <p:txBody>
          <a:bodyPr anchorCtr="0" anchor="t" bIns="91425" lIns="91425" spcFirstLastPara="1" rIns="91425" wrap="square" tIns="91425">
            <a:normAutofit fontScale="40000" lnSpcReduction="20000"/>
          </a:bodyPr>
          <a:lstStyle/>
          <a:p>
            <a:pPr indent="0" lvl="0" marL="0" rtl="0" algn="l">
              <a:lnSpc>
                <a:spcPct val="100000"/>
              </a:lnSpc>
              <a:spcBef>
                <a:spcPts val="0"/>
              </a:spcBef>
              <a:spcAft>
                <a:spcPts val="0"/>
              </a:spcAft>
              <a:buNone/>
            </a:pPr>
            <a:r>
              <a:t/>
            </a:r>
            <a:endParaRPr/>
          </a:p>
          <a:p>
            <a:pPr indent="0" lvl="0" marL="0" rtl="0" algn="l">
              <a:spcBef>
                <a:spcPts val="0"/>
              </a:spcBef>
              <a:spcAft>
                <a:spcPts val="0"/>
              </a:spcAft>
              <a:buNone/>
            </a:pPr>
            <a:r>
              <a:t/>
            </a:r>
            <a:endParaRPr>
              <a:solidFill>
                <a:srgbClr val="595959"/>
              </a:solidFill>
            </a:endParaRPr>
          </a:p>
          <a:p>
            <a:pPr indent="0" lvl="0" marL="0" rtl="0" algn="l">
              <a:lnSpc>
                <a:spcPct val="100000"/>
              </a:lnSpc>
              <a:spcBef>
                <a:spcPts val="1200"/>
              </a:spcBef>
              <a:spcAft>
                <a:spcPts val="0"/>
              </a:spcAft>
              <a:buNone/>
            </a:pPr>
            <a:r>
              <a:t/>
            </a:r>
            <a:endParaRPr/>
          </a:p>
          <a:p>
            <a:pPr indent="0" lvl="0" marL="0" rtl="0" algn="l">
              <a:spcBef>
                <a:spcPts val="0"/>
              </a:spcBef>
              <a:spcAft>
                <a:spcPts val="0"/>
              </a:spcAft>
              <a:buNone/>
            </a:pPr>
            <a:r>
              <a:t/>
            </a:r>
            <a:endParaRPr>
              <a:solidFill>
                <a:srgbClr val="595959"/>
              </a:solidFill>
            </a:endParaRPr>
          </a:p>
          <a:p>
            <a:pPr indent="0" lvl="0" marL="0" rtl="0" algn="l">
              <a:lnSpc>
                <a:spcPct val="100000"/>
              </a:lnSpc>
              <a:spcBef>
                <a:spcPts val="120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t/>
            </a:r>
            <a:endParaRPr b="1" sz="1400">
              <a:solidFill>
                <a:srgbClr val="000000"/>
              </a:solidFill>
            </a:endParaRPr>
          </a:p>
          <a:p>
            <a:pPr indent="0" lvl="0" marL="0" rtl="0" algn="l">
              <a:spcBef>
                <a:spcPts val="0"/>
              </a:spcBef>
              <a:spcAft>
                <a:spcPts val="1200"/>
              </a:spcAft>
              <a:buNone/>
            </a:pPr>
            <a:r>
              <a:t/>
            </a:r>
            <a:endParaRPr/>
          </a:p>
        </p:txBody>
      </p:sp>
      <p:graphicFrame>
        <p:nvGraphicFramePr>
          <p:cNvPr id="75" name="Google Shape;75;p15"/>
          <p:cNvGraphicFramePr/>
          <p:nvPr/>
        </p:nvGraphicFramePr>
        <p:xfrm>
          <a:off x="1593300" y="1691938"/>
          <a:ext cx="3000000" cy="3000000"/>
        </p:xfrm>
        <a:graphic>
          <a:graphicData uri="http://schemas.openxmlformats.org/drawingml/2006/table">
            <a:tbl>
              <a:tblPr>
                <a:noFill/>
                <a:tableStyleId>{07DDB454-78B9-4D7E-B5E6-DC51BE356436}</a:tableStyleId>
              </a:tblPr>
              <a:tblGrid>
                <a:gridCol w="2413000"/>
                <a:gridCol w="2413000"/>
                <a:gridCol w="2413000"/>
              </a:tblGrid>
              <a:tr h="381000">
                <a:tc>
                  <a:txBody>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latin typeface="Times New Roman"/>
                          <a:ea typeface="Times New Roman"/>
                          <a:cs typeface="Times New Roman"/>
                          <a:sym typeface="Times New Roman"/>
                        </a:rPr>
                        <a:t>Singular</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latin typeface="Times New Roman"/>
                          <a:ea typeface="Times New Roman"/>
                          <a:cs typeface="Times New Roman"/>
                          <a:sym typeface="Times New Roman"/>
                        </a:rPr>
                        <a:t>Plural</a:t>
                      </a:r>
                      <a:endParaRPr b="1">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b="1" lang="en">
                          <a:latin typeface="Times New Roman"/>
                          <a:ea typeface="Times New Roman"/>
                          <a:cs typeface="Times New Roman"/>
                          <a:sym typeface="Times New Roman"/>
                        </a:rPr>
                        <a:t>Nom.</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Puella</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Puellae</a:t>
                      </a:r>
                      <a:endParaRPr>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b="1" lang="en">
                          <a:highlight>
                            <a:srgbClr val="FF9900"/>
                          </a:highlight>
                          <a:latin typeface="Times New Roman"/>
                          <a:ea typeface="Times New Roman"/>
                          <a:cs typeface="Times New Roman"/>
                          <a:sym typeface="Times New Roman"/>
                        </a:rPr>
                        <a:t>Gen</a:t>
                      </a:r>
                      <a:r>
                        <a:rPr b="1" lang="en">
                          <a:latin typeface="Times New Roman"/>
                          <a:ea typeface="Times New Roman"/>
                          <a:cs typeface="Times New Roman"/>
                          <a:sym typeface="Times New Roman"/>
                        </a:rPr>
                        <a:t>.</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highlight>
                            <a:srgbClr val="FF9900"/>
                          </a:highlight>
                          <a:latin typeface="Times New Roman"/>
                          <a:ea typeface="Times New Roman"/>
                          <a:cs typeface="Times New Roman"/>
                          <a:sym typeface="Times New Roman"/>
                        </a:rPr>
                        <a:t>Puellae</a:t>
                      </a:r>
                      <a:endParaRPr>
                        <a:highlight>
                          <a:srgbClr val="FF9900"/>
                        </a:highlight>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highlight>
                            <a:srgbClr val="FF9900"/>
                          </a:highlight>
                          <a:latin typeface="Times New Roman"/>
                          <a:ea typeface="Times New Roman"/>
                          <a:cs typeface="Times New Roman"/>
                          <a:sym typeface="Times New Roman"/>
                        </a:rPr>
                        <a:t>Puellārum</a:t>
                      </a:r>
                      <a:endParaRPr>
                        <a:highlight>
                          <a:srgbClr val="FF9900"/>
                        </a:highlight>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b="1" lang="en">
                          <a:highlight>
                            <a:srgbClr val="00FF00"/>
                          </a:highlight>
                          <a:latin typeface="Times New Roman"/>
                          <a:ea typeface="Times New Roman"/>
                          <a:cs typeface="Times New Roman"/>
                          <a:sym typeface="Times New Roman"/>
                        </a:rPr>
                        <a:t>Dat</a:t>
                      </a:r>
                      <a:r>
                        <a:rPr b="1" lang="en">
                          <a:latin typeface="Times New Roman"/>
                          <a:ea typeface="Times New Roman"/>
                          <a:cs typeface="Times New Roman"/>
                          <a:sym typeface="Times New Roman"/>
                        </a:rPr>
                        <a:t>.</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highlight>
                            <a:srgbClr val="00FF00"/>
                          </a:highlight>
                          <a:latin typeface="Times New Roman"/>
                          <a:ea typeface="Times New Roman"/>
                          <a:cs typeface="Times New Roman"/>
                          <a:sym typeface="Times New Roman"/>
                        </a:rPr>
                        <a:t>Puellae</a:t>
                      </a:r>
                      <a:endParaRPr>
                        <a:highlight>
                          <a:srgbClr val="00FF00"/>
                        </a:highlight>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highlight>
                            <a:srgbClr val="00FF00"/>
                          </a:highlight>
                          <a:latin typeface="Times New Roman"/>
                          <a:ea typeface="Times New Roman"/>
                          <a:cs typeface="Times New Roman"/>
                          <a:sym typeface="Times New Roman"/>
                        </a:rPr>
                        <a:t>Puellīs</a:t>
                      </a:r>
                      <a:endParaRPr>
                        <a:highlight>
                          <a:srgbClr val="00FF00"/>
                        </a:highlight>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b="1" lang="en">
                          <a:latin typeface="Times New Roman"/>
                          <a:ea typeface="Times New Roman"/>
                          <a:cs typeface="Times New Roman"/>
                          <a:sym typeface="Times New Roman"/>
                        </a:rPr>
                        <a:t>Acc.</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Puellam</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Puellās</a:t>
                      </a:r>
                      <a:endParaRPr>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b="1" lang="en">
                          <a:highlight>
                            <a:srgbClr val="4A86E8"/>
                          </a:highlight>
                          <a:latin typeface="Times New Roman"/>
                          <a:ea typeface="Times New Roman"/>
                          <a:cs typeface="Times New Roman"/>
                          <a:sym typeface="Times New Roman"/>
                        </a:rPr>
                        <a:t>Abl</a:t>
                      </a:r>
                      <a:r>
                        <a:rPr b="1" lang="en">
                          <a:latin typeface="Times New Roman"/>
                          <a:ea typeface="Times New Roman"/>
                          <a:cs typeface="Times New Roman"/>
                          <a:sym typeface="Times New Roman"/>
                        </a:rPr>
                        <a:t>.</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highlight>
                            <a:srgbClr val="4A86E8"/>
                          </a:highlight>
                          <a:latin typeface="Times New Roman"/>
                          <a:ea typeface="Times New Roman"/>
                          <a:cs typeface="Times New Roman"/>
                          <a:sym typeface="Times New Roman"/>
                        </a:rPr>
                        <a:t>Puellā</a:t>
                      </a:r>
                      <a:endParaRPr>
                        <a:highlight>
                          <a:srgbClr val="4A86E8"/>
                        </a:highlight>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highlight>
                            <a:srgbClr val="4A86E8"/>
                          </a:highlight>
                          <a:latin typeface="Times New Roman"/>
                          <a:ea typeface="Times New Roman"/>
                          <a:cs typeface="Times New Roman"/>
                          <a:sym typeface="Times New Roman"/>
                        </a:rPr>
                        <a:t>Puellīs</a:t>
                      </a:r>
                      <a:endParaRPr>
                        <a:highlight>
                          <a:srgbClr val="4A86E8"/>
                        </a:highlight>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b="1" lang="en">
                          <a:highlight>
                            <a:srgbClr val="FF00FF"/>
                          </a:highlight>
                          <a:latin typeface="Times New Roman"/>
                          <a:ea typeface="Times New Roman"/>
                          <a:cs typeface="Times New Roman"/>
                          <a:sym typeface="Times New Roman"/>
                        </a:rPr>
                        <a:t>Voc</a:t>
                      </a:r>
                      <a:r>
                        <a:rPr b="1" lang="en">
                          <a:latin typeface="Times New Roman"/>
                          <a:ea typeface="Times New Roman"/>
                          <a:cs typeface="Times New Roman"/>
                          <a:sym typeface="Times New Roman"/>
                        </a:rPr>
                        <a:t>.</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highlight>
                            <a:srgbClr val="FF00FF"/>
                          </a:highlight>
                          <a:latin typeface="Times New Roman"/>
                          <a:ea typeface="Times New Roman"/>
                          <a:cs typeface="Times New Roman"/>
                          <a:sym typeface="Times New Roman"/>
                        </a:rPr>
                        <a:t>Puella</a:t>
                      </a:r>
                      <a:endParaRPr>
                        <a:highlight>
                          <a:srgbClr val="FF00FF"/>
                        </a:highlight>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highlight>
                            <a:srgbClr val="FF00FF"/>
                          </a:highlight>
                          <a:latin typeface="Times New Roman"/>
                          <a:ea typeface="Times New Roman"/>
                          <a:cs typeface="Times New Roman"/>
                          <a:sym typeface="Times New Roman"/>
                        </a:rPr>
                        <a:t>Puellae</a:t>
                      </a:r>
                      <a:endParaRPr>
                        <a:highlight>
                          <a:srgbClr val="FF00FF"/>
                        </a:highlight>
                        <a:latin typeface="Times New Roman"/>
                        <a:ea typeface="Times New Roman"/>
                        <a:cs typeface="Times New Roman"/>
                        <a:sym typeface="Times New Roman"/>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p:nvPr/>
        </p:nvSpPr>
        <p:spPr>
          <a:xfrm>
            <a:off x="1426225" y="1666863"/>
            <a:ext cx="7239000" cy="277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Full Noun Declension of Second Declension Nouns</a:t>
            </a:r>
            <a:endParaRPr b="1">
              <a:latin typeface="Times New Roman"/>
              <a:ea typeface="Times New Roman"/>
              <a:cs typeface="Times New Roman"/>
              <a:sym typeface="Times New Roman"/>
            </a:endParaRPr>
          </a:p>
        </p:txBody>
      </p:sp>
      <p:graphicFrame>
        <p:nvGraphicFramePr>
          <p:cNvPr id="83" name="Google Shape;83;p16"/>
          <p:cNvGraphicFramePr/>
          <p:nvPr/>
        </p:nvGraphicFramePr>
        <p:xfrm>
          <a:off x="1426225" y="1666875"/>
          <a:ext cx="3000000" cy="3000000"/>
        </p:xfrm>
        <a:graphic>
          <a:graphicData uri="http://schemas.openxmlformats.org/drawingml/2006/table">
            <a:tbl>
              <a:tblPr>
                <a:noFill/>
                <a:tableStyleId>{07DDB454-78B9-4D7E-B5E6-DC51BE356436}</a:tableStyleId>
              </a:tblPr>
              <a:tblGrid>
                <a:gridCol w="2413000"/>
                <a:gridCol w="2413000"/>
                <a:gridCol w="2413000"/>
              </a:tblGrid>
              <a:tr h="381000">
                <a:tc>
                  <a:txBody>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latin typeface="Times New Roman"/>
                          <a:ea typeface="Times New Roman"/>
                          <a:cs typeface="Times New Roman"/>
                          <a:sym typeface="Times New Roman"/>
                        </a:rPr>
                        <a:t>Singular</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latin typeface="Times New Roman"/>
                          <a:ea typeface="Times New Roman"/>
                          <a:cs typeface="Times New Roman"/>
                          <a:sym typeface="Times New Roman"/>
                        </a:rPr>
                        <a:t>Plural</a:t>
                      </a:r>
                      <a:endParaRPr b="1">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b="1" lang="en">
                          <a:latin typeface="Times New Roman"/>
                          <a:ea typeface="Times New Roman"/>
                          <a:cs typeface="Times New Roman"/>
                          <a:sym typeface="Times New Roman"/>
                        </a:rPr>
                        <a:t>Nom.</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Cibus</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Cibī</a:t>
                      </a:r>
                      <a:endParaRPr>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b="1" lang="en">
                          <a:highlight>
                            <a:srgbClr val="FF9900"/>
                          </a:highlight>
                          <a:latin typeface="Times New Roman"/>
                          <a:ea typeface="Times New Roman"/>
                          <a:cs typeface="Times New Roman"/>
                          <a:sym typeface="Times New Roman"/>
                        </a:rPr>
                        <a:t>Gen</a:t>
                      </a:r>
                      <a:r>
                        <a:rPr b="1" lang="en">
                          <a:latin typeface="Times New Roman"/>
                          <a:ea typeface="Times New Roman"/>
                          <a:cs typeface="Times New Roman"/>
                          <a:sym typeface="Times New Roman"/>
                        </a:rPr>
                        <a:t>.</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highlight>
                            <a:srgbClr val="FF9900"/>
                          </a:highlight>
                          <a:latin typeface="Times New Roman"/>
                          <a:ea typeface="Times New Roman"/>
                          <a:cs typeface="Times New Roman"/>
                          <a:sym typeface="Times New Roman"/>
                        </a:rPr>
                        <a:t>Cibī</a:t>
                      </a:r>
                      <a:endParaRPr>
                        <a:highlight>
                          <a:srgbClr val="FF9900"/>
                        </a:highlight>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highlight>
                            <a:srgbClr val="FF9900"/>
                          </a:highlight>
                          <a:latin typeface="Times New Roman"/>
                          <a:ea typeface="Times New Roman"/>
                          <a:cs typeface="Times New Roman"/>
                          <a:sym typeface="Times New Roman"/>
                        </a:rPr>
                        <a:t>Cibōrum</a:t>
                      </a:r>
                      <a:endParaRPr>
                        <a:highlight>
                          <a:srgbClr val="FF9900"/>
                        </a:highlight>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b="1" lang="en">
                          <a:highlight>
                            <a:srgbClr val="00FF00"/>
                          </a:highlight>
                          <a:latin typeface="Times New Roman"/>
                          <a:ea typeface="Times New Roman"/>
                          <a:cs typeface="Times New Roman"/>
                          <a:sym typeface="Times New Roman"/>
                        </a:rPr>
                        <a:t>Dat</a:t>
                      </a:r>
                      <a:r>
                        <a:rPr b="1" lang="en">
                          <a:latin typeface="Times New Roman"/>
                          <a:ea typeface="Times New Roman"/>
                          <a:cs typeface="Times New Roman"/>
                          <a:sym typeface="Times New Roman"/>
                        </a:rPr>
                        <a:t>.</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highlight>
                            <a:srgbClr val="00FF00"/>
                          </a:highlight>
                          <a:latin typeface="Times New Roman"/>
                          <a:ea typeface="Times New Roman"/>
                          <a:cs typeface="Times New Roman"/>
                          <a:sym typeface="Times New Roman"/>
                        </a:rPr>
                        <a:t>Cibō</a:t>
                      </a:r>
                      <a:endParaRPr>
                        <a:highlight>
                          <a:srgbClr val="00FF00"/>
                        </a:highlight>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highlight>
                            <a:srgbClr val="00FF00"/>
                          </a:highlight>
                          <a:latin typeface="Times New Roman"/>
                          <a:ea typeface="Times New Roman"/>
                          <a:cs typeface="Times New Roman"/>
                          <a:sym typeface="Times New Roman"/>
                        </a:rPr>
                        <a:t>Cibīs</a:t>
                      </a:r>
                      <a:endParaRPr>
                        <a:highlight>
                          <a:srgbClr val="00FF00"/>
                        </a:highlight>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b="1" lang="en">
                          <a:latin typeface="Times New Roman"/>
                          <a:ea typeface="Times New Roman"/>
                          <a:cs typeface="Times New Roman"/>
                          <a:sym typeface="Times New Roman"/>
                        </a:rPr>
                        <a:t>Acc.</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Cibum</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Cibōs</a:t>
                      </a:r>
                      <a:endParaRPr>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b="1" lang="en">
                          <a:highlight>
                            <a:srgbClr val="4A86E8"/>
                          </a:highlight>
                          <a:latin typeface="Times New Roman"/>
                          <a:ea typeface="Times New Roman"/>
                          <a:cs typeface="Times New Roman"/>
                          <a:sym typeface="Times New Roman"/>
                        </a:rPr>
                        <a:t>Abl</a:t>
                      </a:r>
                      <a:r>
                        <a:rPr b="1" lang="en">
                          <a:latin typeface="Times New Roman"/>
                          <a:ea typeface="Times New Roman"/>
                          <a:cs typeface="Times New Roman"/>
                          <a:sym typeface="Times New Roman"/>
                        </a:rPr>
                        <a:t>.</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highlight>
                            <a:srgbClr val="4A86E8"/>
                          </a:highlight>
                          <a:latin typeface="Times New Roman"/>
                          <a:ea typeface="Times New Roman"/>
                          <a:cs typeface="Times New Roman"/>
                          <a:sym typeface="Times New Roman"/>
                        </a:rPr>
                        <a:t>Cibō</a:t>
                      </a:r>
                      <a:endParaRPr>
                        <a:highlight>
                          <a:srgbClr val="4A86E8"/>
                        </a:highlight>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highlight>
                            <a:srgbClr val="4A86E8"/>
                          </a:highlight>
                          <a:latin typeface="Times New Roman"/>
                          <a:ea typeface="Times New Roman"/>
                          <a:cs typeface="Times New Roman"/>
                          <a:sym typeface="Times New Roman"/>
                        </a:rPr>
                        <a:t>Cibīs</a:t>
                      </a:r>
                      <a:endParaRPr>
                        <a:highlight>
                          <a:srgbClr val="4A86E8"/>
                        </a:highlight>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b="1" lang="en">
                          <a:highlight>
                            <a:srgbClr val="FF00FF"/>
                          </a:highlight>
                          <a:latin typeface="Times New Roman"/>
                          <a:ea typeface="Times New Roman"/>
                          <a:cs typeface="Times New Roman"/>
                          <a:sym typeface="Times New Roman"/>
                        </a:rPr>
                        <a:t> Voc</a:t>
                      </a:r>
                      <a:r>
                        <a:rPr b="1" lang="en">
                          <a:latin typeface="Times New Roman"/>
                          <a:ea typeface="Times New Roman"/>
                          <a:cs typeface="Times New Roman"/>
                          <a:sym typeface="Times New Roman"/>
                        </a:rPr>
                        <a:t>.</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highlight>
                            <a:srgbClr val="FF00FF"/>
                          </a:highlight>
                          <a:latin typeface="Times New Roman"/>
                          <a:ea typeface="Times New Roman"/>
                          <a:cs typeface="Times New Roman"/>
                          <a:sym typeface="Times New Roman"/>
                        </a:rPr>
                        <a:t>Cibe</a:t>
                      </a:r>
                      <a:endParaRPr>
                        <a:highlight>
                          <a:srgbClr val="FF00FF"/>
                        </a:highlight>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highlight>
                            <a:srgbClr val="FF00FF"/>
                          </a:highlight>
                          <a:latin typeface="Times New Roman"/>
                          <a:ea typeface="Times New Roman"/>
                          <a:cs typeface="Times New Roman"/>
                          <a:sym typeface="Times New Roman"/>
                        </a:rPr>
                        <a:t>Cibī</a:t>
                      </a:r>
                      <a:endParaRPr>
                        <a:highlight>
                          <a:srgbClr val="FF00FF"/>
                        </a:highlight>
                        <a:latin typeface="Times New Roman"/>
                        <a:ea typeface="Times New Roman"/>
                        <a:cs typeface="Times New Roman"/>
                        <a:sym typeface="Times New Roman"/>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highlight>
                  <a:srgbClr val="FF9900"/>
                </a:highlight>
                <a:latin typeface="Times New Roman"/>
                <a:ea typeface="Times New Roman"/>
                <a:cs typeface="Times New Roman"/>
                <a:sym typeface="Times New Roman"/>
              </a:rPr>
              <a:t>Genitive</a:t>
            </a:r>
            <a:r>
              <a:rPr b="1" lang="en">
                <a:highlight>
                  <a:srgbClr val="FF9900"/>
                </a:highlight>
                <a:latin typeface="Times New Roman"/>
                <a:ea typeface="Times New Roman"/>
                <a:cs typeface="Times New Roman"/>
                <a:sym typeface="Times New Roman"/>
              </a:rPr>
              <a:t> Case</a:t>
            </a:r>
            <a:endParaRPr b="1">
              <a:highlight>
                <a:srgbClr val="FF9900"/>
              </a:highlight>
              <a:latin typeface="Times New Roman"/>
              <a:ea typeface="Times New Roman"/>
              <a:cs typeface="Times New Roman"/>
              <a:sym typeface="Times New Roman"/>
            </a:endParaRPr>
          </a:p>
        </p:txBody>
      </p:sp>
      <p:sp>
        <p:nvSpPr>
          <p:cNvPr id="89" name="Google Shape;89;p17"/>
          <p:cNvSpPr txBox="1"/>
          <p:nvPr>
            <p:ph idx="1" type="body"/>
          </p:nvPr>
        </p:nvSpPr>
        <p:spPr>
          <a:xfrm>
            <a:off x="4572000" y="101772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latin typeface="Times New Roman"/>
                <a:ea typeface="Times New Roman"/>
                <a:cs typeface="Times New Roman"/>
                <a:sym typeface="Times New Roman"/>
              </a:rPr>
              <a:t>Case of possession (of)</a:t>
            </a:r>
            <a:endParaRPr>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rPr lang="en">
                <a:solidFill>
                  <a:srgbClr val="000000"/>
                </a:solidFill>
                <a:latin typeface="Times New Roman"/>
                <a:ea typeface="Times New Roman"/>
                <a:cs typeface="Times New Roman"/>
                <a:sym typeface="Times New Roman"/>
              </a:rPr>
              <a:t>English Example - The food of the girl</a:t>
            </a:r>
            <a:endParaRPr>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200"/>
              </a:spcBef>
              <a:spcAft>
                <a:spcPts val="1200"/>
              </a:spcAft>
              <a:buNone/>
            </a:pPr>
            <a:r>
              <a:rPr lang="en">
                <a:solidFill>
                  <a:srgbClr val="000000"/>
                </a:solidFill>
                <a:latin typeface="Times New Roman"/>
                <a:ea typeface="Times New Roman"/>
                <a:cs typeface="Times New Roman"/>
                <a:sym typeface="Times New Roman"/>
              </a:rPr>
              <a:t>Latin Example - Cibus </a:t>
            </a:r>
            <a:r>
              <a:rPr lang="en">
                <a:solidFill>
                  <a:srgbClr val="000000"/>
                </a:solidFill>
                <a:highlight>
                  <a:srgbClr val="FF9900"/>
                </a:highlight>
                <a:latin typeface="Times New Roman"/>
                <a:ea typeface="Times New Roman"/>
                <a:cs typeface="Times New Roman"/>
                <a:sym typeface="Times New Roman"/>
              </a:rPr>
              <a:t>puellae</a:t>
            </a:r>
            <a:endParaRPr>
              <a:solidFill>
                <a:srgbClr val="000000"/>
              </a:solidFill>
              <a:highlight>
                <a:srgbClr val="FF9900"/>
              </a:highlight>
              <a:latin typeface="Times New Roman"/>
              <a:ea typeface="Times New Roman"/>
              <a:cs typeface="Times New Roman"/>
              <a:sym typeface="Times New Roman"/>
            </a:endParaRPr>
          </a:p>
        </p:txBody>
      </p:sp>
      <p:sp>
        <p:nvSpPr>
          <p:cNvPr id="90" name="Google Shape;90;p17"/>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highlight>
                  <a:srgbClr val="00FF00"/>
                </a:highlight>
                <a:latin typeface="Times New Roman"/>
                <a:ea typeface="Times New Roman"/>
                <a:cs typeface="Times New Roman"/>
                <a:sym typeface="Times New Roman"/>
              </a:rPr>
              <a:t>Dative Case</a:t>
            </a:r>
            <a:endParaRPr b="1">
              <a:highlight>
                <a:srgbClr val="00FF00"/>
              </a:highlight>
              <a:latin typeface="Times New Roman"/>
              <a:ea typeface="Times New Roman"/>
              <a:cs typeface="Times New Roman"/>
              <a:sym typeface="Times New Roman"/>
            </a:endParaRPr>
          </a:p>
        </p:txBody>
      </p:sp>
      <p:sp>
        <p:nvSpPr>
          <p:cNvPr id="96" name="Google Shape;96;p18"/>
          <p:cNvSpPr txBox="1"/>
          <p:nvPr>
            <p:ph idx="1" type="body"/>
          </p:nvPr>
        </p:nvSpPr>
        <p:spPr>
          <a:xfrm>
            <a:off x="4548600" y="1017725"/>
            <a:ext cx="4595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latin typeface="Times New Roman"/>
                <a:ea typeface="Times New Roman"/>
                <a:cs typeface="Times New Roman"/>
                <a:sym typeface="Times New Roman"/>
              </a:rPr>
              <a:t>T</a:t>
            </a:r>
            <a:r>
              <a:rPr lang="en">
                <a:solidFill>
                  <a:srgbClr val="000000"/>
                </a:solidFill>
                <a:latin typeface="Times New Roman"/>
                <a:ea typeface="Times New Roman"/>
                <a:cs typeface="Times New Roman"/>
                <a:sym typeface="Times New Roman"/>
              </a:rPr>
              <a:t>o whom an action happens (to/for)</a:t>
            </a:r>
            <a:endParaRPr>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rPr lang="en">
                <a:solidFill>
                  <a:srgbClr val="000000"/>
                </a:solidFill>
                <a:latin typeface="Times New Roman"/>
                <a:ea typeface="Times New Roman"/>
                <a:cs typeface="Times New Roman"/>
                <a:sym typeface="Times New Roman"/>
              </a:rPr>
              <a:t>English Example - The girl is loving for the food</a:t>
            </a:r>
            <a:endParaRPr>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200"/>
              </a:spcBef>
              <a:spcAft>
                <a:spcPts val="1200"/>
              </a:spcAft>
              <a:buNone/>
            </a:pPr>
            <a:r>
              <a:rPr lang="en">
                <a:solidFill>
                  <a:srgbClr val="000000"/>
                </a:solidFill>
                <a:latin typeface="Times New Roman"/>
                <a:ea typeface="Times New Roman"/>
                <a:cs typeface="Times New Roman"/>
                <a:sym typeface="Times New Roman"/>
              </a:rPr>
              <a:t>Latin Example - Puella amat </a:t>
            </a:r>
            <a:r>
              <a:rPr lang="en">
                <a:solidFill>
                  <a:srgbClr val="000000"/>
                </a:solidFill>
                <a:highlight>
                  <a:srgbClr val="00FF00"/>
                </a:highlight>
                <a:latin typeface="Times New Roman"/>
                <a:ea typeface="Times New Roman"/>
                <a:cs typeface="Times New Roman"/>
                <a:sym typeface="Times New Roman"/>
              </a:rPr>
              <a:t>cibō</a:t>
            </a:r>
            <a:endParaRPr>
              <a:solidFill>
                <a:srgbClr val="000000"/>
              </a:solidFill>
              <a:highlight>
                <a:srgbClr val="00FF00"/>
              </a:highlight>
              <a:latin typeface="Times New Roman"/>
              <a:ea typeface="Times New Roman"/>
              <a:cs typeface="Times New Roman"/>
              <a:sym typeface="Times New Roman"/>
            </a:endParaRPr>
          </a:p>
        </p:txBody>
      </p:sp>
      <p:sp>
        <p:nvSpPr>
          <p:cNvPr id="97" name="Google Shape;97;p18"/>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highlight>
                  <a:srgbClr val="4A86E8"/>
                </a:highlight>
                <a:latin typeface="Times New Roman"/>
                <a:ea typeface="Times New Roman"/>
                <a:cs typeface="Times New Roman"/>
                <a:sym typeface="Times New Roman"/>
              </a:rPr>
              <a:t>Ablative Case</a:t>
            </a:r>
            <a:endParaRPr b="1">
              <a:highlight>
                <a:srgbClr val="4A86E8"/>
              </a:highlight>
              <a:latin typeface="Times New Roman"/>
              <a:ea typeface="Times New Roman"/>
              <a:cs typeface="Times New Roman"/>
              <a:sym typeface="Times New Roman"/>
            </a:endParaRPr>
          </a:p>
        </p:txBody>
      </p:sp>
      <p:sp>
        <p:nvSpPr>
          <p:cNvPr id="103" name="Google Shape;103;p19"/>
          <p:cNvSpPr txBox="1"/>
          <p:nvPr>
            <p:ph idx="1" type="body"/>
          </p:nvPr>
        </p:nvSpPr>
        <p:spPr>
          <a:xfrm>
            <a:off x="4572000" y="101772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latin typeface="Times New Roman"/>
                <a:ea typeface="Times New Roman"/>
                <a:cs typeface="Times New Roman"/>
                <a:sym typeface="Times New Roman"/>
              </a:rPr>
              <a:t>The case of many uses (with/by)</a:t>
            </a:r>
            <a:endParaRPr>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rPr lang="en">
                <a:solidFill>
                  <a:srgbClr val="000000"/>
                </a:solidFill>
                <a:latin typeface="Times New Roman"/>
                <a:ea typeface="Times New Roman"/>
                <a:cs typeface="Times New Roman"/>
                <a:sym typeface="Times New Roman"/>
              </a:rPr>
              <a:t>English Example - The girl loves with food</a:t>
            </a:r>
            <a:endParaRPr>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200"/>
              </a:spcBef>
              <a:spcAft>
                <a:spcPts val="1200"/>
              </a:spcAft>
              <a:buNone/>
            </a:pPr>
            <a:r>
              <a:rPr lang="en">
                <a:solidFill>
                  <a:srgbClr val="000000"/>
                </a:solidFill>
                <a:latin typeface="Times New Roman"/>
                <a:ea typeface="Times New Roman"/>
                <a:cs typeface="Times New Roman"/>
                <a:sym typeface="Times New Roman"/>
              </a:rPr>
              <a:t>Latin Example - Puella amat </a:t>
            </a:r>
            <a:r>
              <a:rPr lang="en">
                <a:solidFill>
                  <a:srgbClr val="000000"/>
                </a:solidFill>
                <a:highlight>
                  <a:srgbClr val="4A86E8"/>
                </a:highlight>
                <a:latin typeface="Times New Roman"/>
                <a:ea typeface="Times New Roman"/>
                <a:cs typeface="Times New Roman"/>
                <a:sym typeface="Times New Roman"/>
              </a:rPr>
              <a:t>cibō</a:t>
            </a:r>
            <a:endParaRPr>
              <a:solidFill>
                <a:srgbClr val="000000"/>
              </a:solidFill>
              <a:highlight>
                <a:srgbClr val="4A86E8"/>
              </a:highlight>
              <a:latin typeface="Times New Roman"/>
              <a:ea typeface="Times New Roman"/>
              <a:cs typeface="Times New Roman"/>
              <a:sym typeface="Times New Roman"/>
            </a:endParaRPr>
          </a:p>
        </p:txBody>
      </p:sp>
      <p:sp>
        <p:nvSpPr>
          <p:cNvPr id="104" name="Google Shape;104;p19"/>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highlight>
                  <a:srgbClr val="FF00FF"/>
                </a:highlight>
                <a:latin typeface="Times New Roman"/>
                <a:ea typeface="Times New Roman"/>
                <a:cs typeface="Times New Roman"/>
                <a:sym typeface="Times New Roman"/>
              </a:rPr>
              <a:t>Vocative Case</a:t>
            </a:r>
            <a:endParaRPr b="1">
              <a:highlight>
                <a:srgbClr val="FF00FF"/>
              </a:highlight>
              <a:latin typeface="Times New Roman"/>
              <a:ea typeface="Times New Roman"/>
              <a:cs typeface="Times New Roman"/>
              <a:sym typeface="Times New Roman"/>
            </a:endParaRPr>
          </a:p>
        </p:txBody>
      </p:sp>
      <p:sp>
        <p:nvSpPr>
          <p:cNvPr id="110" name="Google Shape;110;p20"/>
          <p:cNvSpPr txBox="1"/>
          <p:nvPr>
            <p:ph idx="1" type="body"/>
          </p:nvPr>
        </p:nvSpPr>
        <p:spPr>
          <a:xfrm>
            <a:off x="3079200" y="1107350"/>
            <a:ext cx="4260300" cy="3416400"/>
          </a:xfrm>
          <a:prstGeom prst="rect">
            <a:avLst/>
          </a:prstGeom>
          <a:noFill/>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latin typeface="Times New Roman"/>
                <a:ea typeface="Times New Roman"/>
                <a:cs typeface="Times New Roman"/>
                <a:sym typeface="Times New Roman"/>
              </a:rPr>
              <a:t>The case of </a:t>
            </a:r>
            <a:r>
              <a:rPr lang="en">
                <a:solidFill>
                  <a:srgbClr val="000000"/>
                </a:solidFill>
                <a:latin typeface="Times New Roman"/>
                <a:ea typeface="Times New Roman"/>
                <a:cs typeface="Times New Roman"/>
                <a:sym typeface="Times New Roman"/>
              </a:rPr>
              <a:t>address</a:t>
            </a:r>
            <a:endParaRPr>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rPr lang="en">
                <a:solidFill>
                  <a:srgbClr val="000000"/>
                </a:solidFill>
                <a:latin typeface="Times New Roman"/>
                <a:ea typeface="Times New Roman"/>
                <a:cs typeface="Times New Roman"/>
                <a:sym typeface="Times New Roman"/>
              </a:rPr>
              <a:t>English example - Oh, girls!</a:t>
            </a:r>
            <a:endParaRPr>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200"/>
              </a:spcBef>
              <a:spcAft>
                <a:spcPts val="1200"/>
              </a:spcAft>
              <a:buNone/>
            </a:pPr>
            <a:r>
              <a:rPr lang="en">
                <a:solidFill>
                  <a:srgbClr val="000000"/>
                </a:solidFill>
                <a:latin typeface="Times New Roman"/>
                <a:ea typeface="Times New Roman"/>
                <a:cs typeface="Times New Roman"/>
                <a:sym typeface="Times New Roman"/>
              </a:rPr>
              <a:t>Latin example - </a:t>
            </a:r>
            <a:r>
              <a:rPr lang="en">
                <a:solidFill>
                  <a:srgbClr val="000000"/>
                </a:solidFill>
                <a:highlight>
                  <a:srgbClr val="FF00FF"/>
                </a:highlight>
                <a:latin typeface="Times New Roman"/>
                <a:ea typeface="Times New Roman"/>
                <a:cs typeface="Times New Roman"/>
                <a:sym typeface="Times New Roman"/>
              </a:rPr>
              <a:t>Puellae</a:t>
            </a:r>
            <a:r>
              <a:rPr lang="en">
                <a:solidFill>
                  <a:srgbClr val="000000"/>
                </a:solidFill>
                <a:latin typeface="Times New Roman"/>
                <a:ea typeface="Times New Roman"/>
                <a:cs typeface="Times New Roman"/>
                <a:sym typeface="Times New Roman"/>
              </a:rPr>
              <a:t>!</a:t>
            </a:r>
            <a:endParaRPr>
              <a:solidFill>
                <a:srgbClr val="000000"/>
              </a:solidFill>
              <a:latin typeface="Times New Roman"/>
              <a:ea typeface="Times New Roman"/>
              <a:cs typeface="Times New Roman"/>
              <a:sym typeface="Times New Roman"/>
            </a:endParaRPr>
          </a:p>
        </p:txBody>
      </p:sp>
      <p:sp>
        <p:nvSpPr>
          <p:cNvPr id="111" name="Google Shape;111;p20"/>
          <p:cNvSpPr/>
          <p:nvPr/>
        </p:nvSpPr>
        <p:spPr>
          <a:xfrm>
            <a:off x="5608500" y="3174500"/>
            <a:ext cx="940200" cy="112800"/>
          </a:xfrm>
          <a:prstGeom prst="leftArrow">
            <a:avLst>
              <a:gd fmla="val 50000" name="adj1"/>
              <a:gd fmla="val 50000" name="adj2"/>
            </a:avLst>
          </a:prstGeom>
          <a:solidFill>
            <a:srgbClr val="2D7D2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0"/>
          <p:cNvSpPr txBox="1"/>
          <p:nvPr/>
        </p:nvSpPr>
        <p:spPr>
          <a:xfrm>
            <a:off x="6548700" y="3022150"/>
            <a:ext cx="2595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 exclamation point shows that “Puellae” is most likely a vocative!</a:t>
            </a:r>
            <a:endParaRPr/>
          </a:p>
        </p:txBody>
      </p:sp>
      <p:sp>
        <p:nvSpPr>
          <p:cNvPr id="113" name="Google Shape;113;p20"/>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highlight>
                  <a:srgbClr val="FFFF00"/>
                </a:highlight>
                <a:latin typeface="Times New Roman"/>
                <a:ea typeface="Times New Roman"/>
                <a:cs typeface="Times New Roman"/>
                <a:sym typeface="Times New Roman"/>
              </a:rPr>
              <a:t>Habeō, Habēre</a:t>
            </a:r>
            <a:r>
              <a:rPr lang="en">
                <a:solidFill>
                  <a:srgbClr val="000000"/>
                </a:solidFill>
                <a:latin typeface="Times New Roman"/>
                <a:ea typeface="Times New Roman"/>
                <a:cs typeface="Times New Roman"/>
                <a:sym typeface="Times New Roman"/>
              </a:rPr>
              <a:t>, Habuī, Habītum = to have </a:t>
            </a:r>
            <a:endParaRPr>
              <a:solidFill>
                <a:srgbClr val="000000"/>
              </a:solidFill>
              <a:latin typeface="Times New Roman"/>
              <a:ea typeface="Times New Roman"/>
              <a:cs typeface="Times New Roman"/>
              <a:sym typeface="Times New Roman"/>
            </a:endParaRPr>
          </a:p>
        </p:txBody>
      </p:sp>
      <p:sp>
        <p:nvSpPr>
          <p:cNvPr id="120" name="Google Shape;120;p21"/>
          <p:cNvSpPr/>
          <p:nvPr/>
        </p:nvSpPr>
        <p:spPr>
          <a:xfrm>
            <a:off x="1500175" y="2571725"/>
            <a:ext cx="7239000" cy="1584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Second Conjugation Verbs</a:t>
            </a:r>
            <a:endParaRPr b="1">
              <a:latin typeface="Times New Roman"/>
              <a:ea typeface="Times New Roman"/>
              <a:cs typeface="Times New Roman"/>
              <a:sym typeface="Times New Roman"/>
            </a:endParaRPr>
          </a:p>
        </p:txBody>
      </p:sp>
      <p:graphicFrame>
        <p:nvGraphicFramePr>
          <p:cNvPr id="122" name="Google Shape;122;p21"/>
          <p:cNvGraphicFramePr/>
          <p:nvPr/>
        </p:nvGraphicFramePr>
        <p:xfrm>
          <a:off x="1500175" y="2571750"/>
          <a:ext cx="3000000" cy="3000000"/>
        </p:xfrm>
        <a:graphic>
          <a:graphicData uri="http://schemas.openxmlformats.org/drawingml/2006/table">
            <a:tbl>
              <a:tblPr>
                <a:noFill/>
                <a:tableStyleId>{07DDB454-78B9-4D7E-B5E6-DC51BE356436}</a:tableStyleId>
              </a:tblPr>
              <a:tblGrid>
                <a:gridCol w="2593475"/>
                <a:gridCol w="2232525"/>
                <a:gridCol w="2413000"/>
              </a:tblGrid>
              <a:tr h="381000">
                <a:tc>
                  <a:txBody>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latin typeface="Times New Roman"/>
                          <a:ea typeface="Times New Roman"/>
                          <a:cs typeface="Times New Roman"/>
                          <a:sym typeface="Times New Roman"/>
                        </a:rPr>
                        <a:t>Singular</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latin typeface="Times New Roman"/>
                          <a:ea typeface="Times New Roman"/>
                          <a:cs typeface="Times New Roman"/>
                          <a:sym typeface="Times New Roman"/>
                        </a:rPr>
                        <a:t>Plural</a:t>
                      </a:r>
                      <a:endParaRPr b="1">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lang="en">
                          <a:latin typeface="Times New Roman"/>
                          <a:ea typeface="Times New Roman"/>
                          <a:cs typeface="Times New Roman"/>
                          <a:sym typeface="Times New Roman"/>
                        </a:rPr>
                        <a:t>1st Person </a:t>
                      </a:r>
                      <a:r>
                        <a:rPr b="1" lang="en">
                          <a:latin typeface="Times New Roman"/>
                          <a:ea typeface="Times New Roman"/>
                          <a:cs typeface="Times New Roman"/>
                          <a:sym typeface="Times New Roman"/>
                        </a:rPr>
                        <a:t>(I/We)</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Habeō</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Habēmus</a:t>
                      </a:r>
                      <a:endParaRPr>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lang="en">
                          <a:latin typeface="Times New Roman"/>
                          <a:ea typeface="Times New Roman"/>
                          <a:cs typeface="Times New Roman"/>
                          <a:sym typeface="Times New Roman"/>
                        </a:rPr>
                        <a:t>2nd Person </a:t>
                      </a:r>
                      <a:r>
                        <a:rPr b="1" lang="en">
                          <a:latin typeface="Times New Roman"/>
                          <a:ea typeface="Times New Roman"/>
                          <a:cs typeface="Times New Roman"/>
                          <a:sym typeface="Times New Roman"/>
                        </a:rPr>
                        <a:t>(You/Y’all)</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Habēs</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Habētis</a:t>
                      </a:r>
                      <a:endParaRPr>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lang="en">
                          <a:latin typeface="Times New Roman"/>
                          <a:ea typeface="Times New Roman"/>
                          <a:cs typeface="Times New Roman"/>
                          <a:sym typeface="Times New Roman"/>
                        </a:rPr>
                        <a:t>3rd Person </a:t>
                      </a:r>
                      <a:r>
                        <a:rPr b="1" lang="en">
                          <a:latin typeface="Times New Roman"/>
                          <a:ea typeface="Times New Roman"/>
                          <a:cs typeface="Times New Roman"/>
                          <a:sym typeface="Times New Roman"/>
                        </a:rPr>
                        <a:t>(She, He, It/They)</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Habet</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Habent</a:t>
                      </a:r>
                      <a:endParaRPr>
                        <a:latin typeface="Times New Roman"/>
                        <a:ea typeface="Times New Roman"/>
                        <a:cs typeface="Times New Roman"/>
                        <a:sym typeface="Times New Roman"/>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