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A0DE31-0C2F-420C-B002-E37FC663F6BE}">
  <a:tblStyle styleId="{4DA0DE31-0C2F-420C-B002-E37FC663F6B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7d70833cf9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7d70833cf9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if </a:t>
            </a:r>
            <a:r>
              <a:rPr lang="en">
                <a:solidFill>
                  <a:schemeClr val="dk1"/>
                </a:solidFill>
              </a:rPr>
              <a:t>you</a:t>
            </a:r>
            <a:r>
              <a:rPr lang="en">
                <a:solidFill>
                  <a:schemeClr val="dk1"/>
                </a:solidFill>
              </a:rPr>
              <a:t> are able to use your knowledge of nouns and a verb to translate these sentences into English.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7d70833cf9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7d70833cf9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let’s decline the second declension nouns endings. Let’s focus on 2nd declension nouns being masculine for now.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d5b62fd9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7d5b62fd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you try. See if </a:t>
            </a:r>
            <a:r>
              <a:rPr lang="en"/>
              <a:t>you</a:t>
            </a:r>
            <a:r>
              <a:rPr lang="en"/>
              <a:t> can finish this chart of first declension noun endings.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7d5b62fd9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7d5b62fd9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try to complete this chart of 1st conjugation verb endings! Use the verb Clamō, which means to shout. It </a:t>
            </a:r>
            <a:r>
              <a:rPr lang="en"/>
              <a:t>should</a:t>
            </a:r>
            <a:r>
              <a:rPr lang="en"/>
              <a:t> have the exact same endings as the chart we did with Amō.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7d70833cf9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7d70833cf9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Ask if they notice any patterns.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1901133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01901133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not used to words having genders in English, but in most European languages, especially romantic one, they do! Most nouns are either masculine or feminine, and the gender of the noun informs which article you use. Do you notice any patterns?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if they notice any patterns.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7d70833cf9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7d70833cf9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not used to words having genders in English, but in most European languages, especially romantic one, they do! Most nouns are either masculine or feminine, and the gender of the noun informs which article you use. Do you notice any patterns?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7d70833cf9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7d70833cf9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different declensions of nouns in Latin. Let’s start basic. Today we will be learning about the first and second declensions of nouns. Usually, first declension nouns are associated with being feminine, while second declension nouns are associated with being masculine. However, this is not the case all the time. There are a few cases of nouns in Latin, and each case has a different form of the noun. We will learn about cases later. Let’s just start with declining the first declension noun endings.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let’s decline the second declension nouns endings.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7d70833cf9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7d70833cf9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different declensions of nouns in Latin. Let’s start basic. Today we will be learning about the first and second declensions of nouns. Usually, first declension nouns are associated with being feminine, while second declension nouns are associated with being masculine. However, this is not the case all the time. There are a few cases of nouns in Latin, and each case has a different form of the noun. We will learn about cases later. Let’s just start with declining the first declension noun endings and two basic cases, the </a:t>
            </a:r>
            <a:r>
              <a:rPr lang="en"/>
              <a:t>nominative</a:t>
            </a:r>
            <a:r>
              <a:rPr lang="en"/>
              <a:t> and the accusative. The nominative case can be viewed as the subject in any basic Latin sentence. In other words, it is the person place or thing doing the verb. The accusative case, on the other hand, is the object of the </a:t>
            </a:r>
            <a:r>
              <a:rPr lang="en"/>
              <a:t>sentence</a:t>
            </a:r>
            <a:r>
              <a:rPr lang="en"/>
              <a:t>, or the person place or thing that is </a:t>
            </a:r>
            <a:r>
              <a:rPr lang="en"/>
              <a:t>receiving </a:t>
            </a:r>
            <a:r>
              <a:rPr lang="en"/>
              <a:t>the verb.</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let’s decline the second declension nouns endings.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7d5b62fd9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7d5b62fd9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different declensions of nouns in Latin. Let’s start basic. Today we will be learning about the first and second declensions of nouns. Usually, first </a:t>
            </a:r>
            <a:r>
              <a:rPr lang="en"/>
              <a:t>declension</a:t>
            </a:r>
            <a:r>
              <a:rPr lang="en"/>
              <a:t> nouns are associated with being feminine, while second declension nouns are </a:t>
            </a:r>
            <a:r>
              <a:rPr lang="en"/>
              <a:t>associated</a:t>
            </a:r>
            <a:r>
              <a:rPr lang="en"/>
              <a:t> with being masculine. However, this is not the case all the time. There are a few cases of nouns in Latin, and each case has a different form of the noun. We will learn about cases later. Let’s just start with declining the first </a:t>
            </a:r>
            <a:r>
              <a:rPr lang="en"/>
              <a:t>declension</a:t>
            </a:r>
            <a:r>
              <a:rPr lang="en"/>
              <a:t> noun endings.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let’s decline the second declension nouns endings.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7d5b62fd9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7d5b62fd9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let’s decline the second declension nouns endings. Let’s focus on 2nd declension nouns being masculine for now.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7d5b62fd9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7d5b62fd9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final part of the lesson today, let’s learn some basic verbs! Today we will be </a:t>
            </a:r>
            <a:r>
              <a:rPr lang="en"/>
              <a:t>focused</a:t>
            </a:r>
            <a:r>
              <a:rPr lang="en"/>
              <a:t> on learning the principal parts of 1st conjugation verbs, as they normally are the same endings from verb to verb. Here are the principal parts of the verb to love. Now lets learn how to form it. In Latin, there are two “numbers” - singular and plural, and 3 “persons” - 1st, 2nd, and 3rd. The first person </a:t>
            </a:r>
            <a:r>
              <a:rPr lang="en"/>
              <a:t>singular</a:t>
            </a:r>
            <a:r>
              <a:rPr lang="en"/>
              <a:t> means “I love”, while the second person singular means “you love.” Recall our english Verb charts from Lesson 2 to help you 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872400" y="1545450"/>
            <a:ext cx="4959900" cy="10263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b="1" lang="en" sz="4000">
                <a:latin typeface="Times New Roman"/>
                <a:ea typeface="Times New Roman"/>
                <a:cs typeface="Times New Roman"/>
                <a:sym typeface="Times New Roman"/>
              </a:rPr>
              <a:t>Lesson III</a:t>
            </a:r>
            <a:endParaRPr b="1" sz="4000">
              <a:latin typeface="Times New Roman"/>
              <a:ea typeface="Times New Roman"/>
              <a:cs typeface="Times New Roman"/>
              <a:sym typeface="Times New Roman"/>
            </a:endParaRPr>
          </a:p>
        </p:txBody>
      </p:sp>
      <p:sp>
        <p:nvSpPr>
          <p:cNvPr id="55" name="Google Shape;55;p13"/>
          <p:cNvSpPr txBox="1"/>
          <p:nvPr>
            <p:ph idx="1" type="subTitle"/>
          </p:nvPr>
        </p:nvSpPr>
        <p:spPr>
          <a:xfrm>
            <a:off x="4266600" y="2571750"/>
            <a:ext cx="4565700" cy="792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b="1" lang="en">
                <a:solidFill>
                  <a:schemeClr val="dk1"/>
                </a:solidFill>
                <a:latin typeface="Times New Roman"/>
                <a:ea typeface="Times New Roman"/>
                <a:cs typeface="Times New Roman"/>
                <a:sym typeface="Times New Roman"/>
              </a:rPr>
              <a:t>Basic Nouns and Verbs</a:t>
            </a:r>
            <a:endParaRPr b="1">
              <a:solidFill>
                <a:schemeClr val="dk1"/>
              </a:solidFill>
              <a:latin typeface="Times New Roman"/>
              <a:ea typeface="Times New Roman"/>
              <a:cs typeface="Times New Roman"/>
              <a:sym typeface="Times New Roman"/>
            </a:endParaRPr>
          </a:p>
        </p:txBody>
      </p:sp>
      <p:sp>
        <p:nvSpPr>
          <p:cNvPr id="56" name="Google Shape;56;p13"/>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187199" y="152750"/>
            <a:ext cx="3324827" cy="2044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Sentence Structure </a:t>
            </a:r>
            <a:endParaRPr b="1">
              <a:latin typeface="Times New Roman"/>
              <a:ea typeface="Times New Roman"/>
              <a:cs typeface="Times New Roman"/>
              <a:sym typeface="Times New Roman"/>
            </a:endParaRPr>
          </a:p>
        </p:txBody>
      </p:sp>
      <p:sp>
        <p:nvSpPr>
          <p:cNvPr id="131" name="Google Shape;131;p22"/>
          <p:cNvSpPr txBox="1"/>
          <p:nvPr>
            <p:ph idx="1" type="body"/>
          </p:nvPr>
        </p:nvSpPr>
        <p:spPr>
          <a:xfrm>
            <a:off x="4155425" y="1152475"/>
            <a:ext cx="4677000" cy="34164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Puella amat cibum</a:t>
            </a:r>
            <a:endParaRPr sz="1700">
              <a:solidFill>
                <a:schemeClr val="dk1"/>
              </a:solidFill>
              <a:latin typeface="Times New Roman"/>
              <a:ea typeface="Times New Roman"/>
              <a:cs typeface="Times New Roman"/>
              <a:sym typeface="Times New Roman"/>
            </a:endParaRPr>
          </a:p>
          <a:p>
            <a:pPr indent="-336550" lvl="0" marL="457200" rtl="0" algn="l">
              <a:lnSpc>
                <a:spcPct val="200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Cibus amat puellās</a:t>
            </a:r>
            <a:endParaRPr sz="1700">
              <a:solidFill>
                <a:schemeClr val="dk1"/>
              </a:solidFill>
              <a:latin typeface="Times New Roman"/>
              <a:ea typeface="Times New Roman"/>
              <a:cs typeface="Times New Roman"/>
              <a:sym typeface="Times New Roman"/>
            </a:endParaRPr>
          </a:p>
          <a:p>
            <a:pPr indent="-336550" lvl="0" marL="457200" rtl="0" algn="l">
              <a:lnSpc>
                <a:spcPct val="200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Cibī amant puellam</a:t>
            </a:r>
            <a:endParaRPr sz="1700">
              <a:solidFill>
                <a:schemeClr val="dk1"/>
              </a:solidFill>
              <a:latin typeface="Times New Roman"/>
              <a:ea typeface="Times New Roman"/>
              <a:cs typeface="Times New Roman"/>
              <a:sym typeface="Times New Roman"/>
            </a:endParaRPr>
          </a:p>
          <a:p>
            <a:pPr indent="-336550" lvl="0" marL="457200" rtl="0" algn="l">
              <a:lnSpc>
                <a:spcPct val="200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Challenge!!!</a:t>
            </a:r>
            <a:endParaRPr sz="1700">
              <a:solidFill>
                <a:schemeClr val="dk1"/>
              </a:solidFill>
              <a:latin typeface="Times New Roman"/>
              <a:ea typeface="Times New Roman"/>
              <a:cs typeface="Times New Roman"/>
              <a:sym typeface="Times New Roman"/>
            </a:endParaRPr>
          </a:p>
          <a:p>
            <a:pPr indent="-336550" lvl="1" marL="914400" rtl="0" algn="l">
              <a:lnSpc>
                <a:spcPct val="200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Amās cibum</a:t>
            </a:r>
            <a:endParaRPr sz="1700">
              <a:solidFill>
                <a:schemeClr val="dk1"/>
              </a:solidFill>
              <a:latin typeface="Times New Roman"/>
              <a:ea typeface="Times New Roman"/>
              <a:cs typeface="Times New Roman"/>
              <a:sym typeface="Times New Roman"/>
            </a:endParaRPr>
          </a:p>
          <a:p>
            <a:pPr indent="-336550" lvl="1" marL="914400" rtl="0" algn="l">
              <a:lnSpc>
                <a:spcPct val="200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Amāmus puellās</a:t>
            </a:r>
            <a:endParaRPr sz="1700">
              <a:latin typeface="Times New Roman"/>
              <a:ea typeface="Times New Roman"/>
              <a:cs typeface="Times New Roman"/>
              <a:sym typeface="Times New Roman"/>
            </a:endParaRPr>
          </a:p>
        </p:txBody>
      </p:sp>
      <p:sp>
        <p:nvSpPr>
          <p:cNvPr id="132" name="Google Shape;132;p22"/>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966850" y="1378275"/>
            <a:ext cx="7239000" cy="233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2nd Declension Masculine Nouns</a:t>
            </a:r>
            <a:endParaRPr b="1">
              <a:latin typeface="Times New Roman"/>
              <a:ea typeface="Times New Roman"/>
              <a:cs typeface="Times New Roman"/>
              <a:sym typeface="Times New Roman"/>
            </a:endParaRPr>
          </a:p>
        </p:txBody>
      </p:sp>
      <p:sp>
        <p:nvSpPr>
          <p:cNvPr id="140" name="Google Shape;14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1400">
              <a:solidFill>
                <a:schemeClr val="dk1"/>
              </a:solidFill>
            </a:endParaRPr>
          </a:p>
          <a:p>
            <a:pPr indent="0" lvl="0" marL="0" rtl="0" algn="l">
              <a:spcBef>
                <a:spcPts val="0"/>
              </a:spcBef>
              <a:spcAft>
                <a:spcPts val="1200"/>
              </a:spcAft>
              <a:buNone/>
            </a:pPr>
            <a:r>
              <a:t/>
            </a:r>
            <a:endParaRPr/>
          </a:p>
        </p:txBody>
      </p:sp>
      <p:graphicFrame>
        <p:nvGraphicFramePr>
          <p:cNvPr id="141" name="Google Shape;141;p23"/>
          <p:cNvGraphicFramePr/>
          <p:nvPr/>
        </p:nvGraphicFramePr>
        <p:xfrm>
          <a:off x="952500" y="1383125"/>
          <a:ext cx="3000000" cy="3000000"/>
        </p:xfrm>
        <a:graphic>
          <a:graphicData uri="http://schemas.openxmlformats.org/drawingml/2006/table">
            <a:tbl>
              <a:tblPr>
                <a:noFill/>
                <a:tableStyleId>{4DA0DE31-0C2F-420C-B002-E37FC663F6BE}</a:tableStyleId>
              </a:tblPr>
              <a:tblGrid>
                <a:gridCol w="2413000"/>
                <a:gridCol w="2413000"/>
                <a:gridCol w="2413000"/>
              </a:tblGrid>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nom.</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-us</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-ī</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gen.</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-ī</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-ōrum</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dat.</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-ō</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-īs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acc.</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-um</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-ōs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abl.</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-ō</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-īs</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977150" y="1429725"/>
            <a:ext cx="7239000" cy="233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Now You Try!</a:t>
            </a:r>
            <a:endParaRPr b="1">
              <a:latin typeface="Times New Roman"/>
              <a:ea typeface="Times New Roman"/>
              <a:cs typeface="Times New Roman"/>
              <a:sym typeface="Times New Roman"/>
            </a:endParaRPr>
          </a:p>
        </p:txBody>
      </p:sp>
      <p:graphicFrame>
        <p:nvGraphicFramePr>
          <p:cNvPr id="149" name="Google Shape;149;p24"/>
          <p:cNvGraphicFramePr/>
          <p:nvPr/>
        </p:nvGraphicFramePr>
        <p:xfrm>
          <a:off x="952500" y="1428750"/>
          <a:ext cx="3000000" cy="3000000"/>
        </p:xfrm>
        <a:graphic>
          <a:graphicData uri="http://schemas.openxmlformats.org/drawingml/2006/table">
            <a:tbl>
              <a:tblPr>
                <a:noFill/>
                <a:tableStyleId>{4DA0DE31-0C2F-420C-B002-E37FC663F6BE}</a:tableStyleId>
              </a:tblPr>
              <a:tblGrid>
                <a:gridCol w="2413000"/>
                <a:gridCol w="2413000"/>
                <a:gridCol w="2413000"/>
              </a:tblGrid>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a:t>
                      </a:r>
                      <a:endParaRPr b="1">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nom.</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-ae</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-ae</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dat.</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-īs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acc.</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-ās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-ā</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p:nvPr/>
        </p:nvSpPr>
        <p:spPr>
          <a:xfrm>
            <a:off x="977150" y="1810275"/>
            <a:ext cx="7239000" cy="158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Now You Try!</a:t>
            </a:r>
            <a:endParaRPr b="1">
              <a:latin typeface="Times New Roman"/>
              <a:ea typeface="Times New Roman"/>
              <a:cs typeface="Times New Roman"/>
              <a:sym typeface="Times New Roman"/>
            </a:endParaRPr>
          </a:p>
        </p:txBody>
      </p:sp>
      <p:graphicFrame>
        <p:nvGraphicFramePr>
          <p:cNvPr id="157" name="Google Shape;157;p25"/>
          <p:cNvGraphicFramePr/>
          <p:nvPr/>
        </p:nvGraphicFramePr>
        <p:xfrm>
          <a:off x="952500" y="1809750"/>
          <a:ext cx="3000000" cy="3000000"/>
        </p:xfrm>
        <a:graphic>
          <a:graphicData uri="http://schemas.openxmlformats.org/drawingml/2006/table">
            <a:tbl>
              <a:tblPr>
                <a:noFill/>
                <a:tableStyleId>{4DA0DE31-0C2F-420C-B002-E37FC663F6BE}</a:tableStyleId>
              </a:tblPr>
              <a:tblGrid>
                <a:gridCol w="2413000"/>
                <a:gridCol w="2413000"/>
                <a:gridCol w="2413000"/>
              </a:tblGrid>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sg.</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Clamāmus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Clamās</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3rd</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Clamant</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9"/>
        </a:solidFill>
      </p:bgPr>
    </p:bg>
    <p:spTree>
      <p:nvGrpSpPr>
        <p:cNvPr id="61" name="Shape 61"/>
        <p:cNvGrpSpPr/>
        <p:nvPr/>
      </p:nvGrpSpPr>
      <p:grpSpPr>
        <a:xfrm>
          <a:off x="0" y="0"/>
          <a:ext cx="0" cy="0"/>
          <a:chOff x="0" y="0"/>
          <a:chExt cx="0" cy="0"/>
        </a:xfrm>
      </p:grpSpPr>
      <p:sp>
        <p:nvSpPr>
          <p:cNvPr id="62" name="Google Shape;62;p14"/>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311700" y="257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Arachne and Minerva</a:t>
            </a:r>
            <a:endParaRPr b="1">
              <a:latin typeface="Times New Roman"/>
              <a:ea typeface="Times New Roman"/>
              <a:cs typeface="Times New Roman"/>
              <a:sym typeface="Times New Roman"/>
            </a:endParaRPr>
          </a:p>
        </p:txBody>
      </p:sp>
      <p:pic>
        <p:nvPicPr>
          <p:cNvPr id="64" name="Google Shape;64;p14"/>
          <p:cNvPicPr preferRelativeResize="0"/>
          <p:nvPr/>
        </p:nvPicPr>
        <p:blipFill>
          <a:blip r:embed="rId3">
            <a:alphaModFix/>
          </a:blip>
          <a:stretch>
            <a:fillRect/>
          </a:stretch>
        </p:blipFill>
        <p:spPr>
          <a:xfrm>
            <a:off x="4450525" y="1555750"/>
            <a:ext cx="4572000" cy="2032000"/>
          </a:xfrm>
          <a:prstGeom prst="rect">
            <a:avLst/>
          </a:prstGeom>
          <a:noFill/>
          <a:ln>
            <a:noFill/>
          </a:ln>
        </p:spPr>
      </p:pic>
      <p:pic>
        <p:nvPicPr>
          <p:cNvPr id="65" name="Google Shape;65;p14"/>
          <p:cNvPicPr preferRelativeResize="0"/>
          <p:nvPr/>
        </p:nvPicPr>
        <p:blipFill>
          <a:blip r:embed="rId4">
            <a:alphaModFix/>
          </a:blip>
          <a:stretch>
            <a:fillRect/>
          </a:stretch>
        </p:blipFill>
        <p:spPr>
          <a:xfrm>
            <a:off x="311700" y="1192700"/>
            <a:ext cx="4055549" cy="2901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9"/>
        </a:solidFill>
      </p:bgPr>
    </p:bg>
    <p:spTree>
      <p:nvGrpSpPr>
        <p:cNvPr id="69" name="Shape 69"/>
        <p:cNvGrpSpPr/>
        <p:nvPr/>
      </p:nvGrpSpPr>
      <p:grpSpPr>
        <a:xfrm>
          <a:off x="0" y="0"/>
          <a:ext cx="0" cy="0"/>
          <a:chOff x="0" y="0"/>
          <a:chExt cx="0" cy="0"/>
        </a:xfrm>
      </p:grpSpPr>
      <p:sp>
        <p:nvSpPr>
          <p:cNvPr id="70" name="Google Shape;70;p15"/>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2180575" y="1244575"/>
            <a:ext cx="4826100" cy="2787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Gendered Nouns</a:t>
            </a:r>
            <a:endParaRPr b="1">
              <a:latin typeface="Times New Roman"/>
              <a:ea typeface="Times New Roman"/>
              <a:cs typeface="Times New Roman"/>
              <a:sym typeface="Times New Roman"/>
            </a:endParaRPr>
          </a:p>
        </p:txBody>
      </p:sp>
      <p:graphicFrame>
        <p:nvGraphicFramePr>
          <p:cNvPr id="73" name="Google Shape;73;p15"/>
          <p:cNvGraphicFramePr/>
          <p:nvPr/>
        </p:nvGraphicFramePr>
        <p:xfrm>
          <a:off x="2159000" y="1242685"/>
          <a:ext cx="3000000" cy="3000000"/>
        </p:xfrm>
        <a:graphic>
          <a:graphicData uri="http://schemas.openxmlformats.org/drawingml/2006/table">
            <a:tbl>
              <a:tblPr>
                <a:noFill/>
                <a:tableStyleId>{4DA0DE31-0C2F-420C-B002-E37FC663F6BE}</a:tableStyleId>
              </a:tblPr>
              <a:tblGrid>
                <a:gridCol w="2413000"/>
                <a:gridCol w="2413000"/>
              </a:tblGrid>
              <a:tr h="472175">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Feminine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Masculine</a:t>
                      </a:r>
                      <a:endParaRPr b="1">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Alexandra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Alexander / Alejandro </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Edwina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Edward</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Victoria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Victor </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Cornelia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Cornelius</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Georgia/Georgina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George</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2160000" y="1244575"/>
            <a:ext cx="4826100" cy="2833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Plurals</a:t>
            </a:r>
            <a:endParaRPr b="1">
              <a:latin typeface="Times New Roman"/>
              <a:ea typeface="Times New Roman"/>
              <a:cs typeface="Times New Roman"/>
              <a:sym typeface="Times New Roman"/>
            </a:endParaRPr>
          </a:p>
        </p:txBody>
      </p:sp>
      <p:graphicFrame>
        <p:nvGraphicFramePr>
          <p:cNvPr id="81" name="Google Shape;81;p16"/>
          <p:cNvGraphicFramePr/>
          <p:nvPr/>
        </p:nvGraphicFramePr>
        <p:xfrm>
          <a:off x="2159000" y="1242685"/>
          <a:ext cx="3000000" cy="3000000"/>
        </p:xfrm>
        <a:graphic>
          <a:graphicData uri="http://schemas.openxmlformats.org/drawingml/2006/table">
            <a:tbl>
              <a:tblPr>
                <a:noFill/>
                <a:tableStyleId>{4DA0DE31-0C2F-420C-B002-E37FC663F6BE}</a:tableStyleId>
              </a:tblPr>
              <a:tblGrid>
                <a:gridCol w="2413000"/>
                <a:gridCol w="2413000"/>
              </a:tblGrid>
              <a:tr h="472175">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Formula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Formulae</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Octopus</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Octupi</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Cactus</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Cacti</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Fungus</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r>
              <a:tr h="4721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Vertebra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670650" y="395075"/>
            <a:ext cx="7732800" cy="13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520">
                <a:latin typeface="Times New Roman"/>
                <a:ea typeface="Times New Roman"/>
                <a:cs typeface="Times New Roman"/>
                <a:sym typeface="Times New Roman"/>
              </a:rPr>
              <a:t>Declensions are to Nouns what Conjugations are to Verbs </a:t>
            </a:r>
            <a:endParaRPr b="1" sz="2520">
              <a:latin typeface="Times New Roman"/>
              <a:ea typeface="Times New Roman"/>
              <a:cs typeface="Times New Roman"/>
              <a:sym typeface="Times New Roman"/>
            </a:endParaRPr>
          </a:p>
        </p:txBody>
      </p:sp>
      <p:sp>
        <p:nvSpPr>
          <p:cNvPr id="87" name="Google Shape;87;p17"/>
          <p:cNvSpPr txBox="1"/>
          <p:nvPr>
            <p:ph type="title"/>
          </p:nvPr>
        </p:nvSpPr>
        <p:spPr>
          <a:xfrm>
            <a:off x="2664000" y="1272300"/>
            <a:ext cx="6233100" cy="283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latin typeface="Times New Roman"/>
                <a:ea typeface="Times New Roman"/>
                <a:cs typeface="Times New Roman"/>
                <a:sym typeface="Times New Roman"/>
              </a:rPr>
              <a:t>There are five declensions in Latin, but we will only need the first three:</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1st Declension (mostly feminine)</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2nd Declension (mostly masculine, some neuter) </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Char char="●"/>
            </a:pPr>
            <a:r>
              <a:rPr lang="en" sz="2100">
                <a:latin typeface="Times New Roman"/>
                <a:ea typeface="Times New Roman"/>
                <a:cs typeface="Times New Roman"/>
                <a:sym typeface="Times New Roman"/>
              </a:rPr>
              <a:t>3rd Declension (all three genders)</a:t>
            </a:r>
            <a:endParaRPr sz="21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88" name="Google Shape;88;p17"/>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p:nvPr/>
        </p:nvSpPr>
        <p:spPr>
          <a:xfrm>
            <a:off x="1553150" y="2808000"/>
            <a:ext cx="6120300" cy="114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txBox="1"/>
          <p:nvPr>
            <p:ph type="title"/>
          </p:nvPr>
        </p:nvSpPr>
        <p:spPr>
          <a:xfrm>
            <a:off x="952500" y="445025"/>
            <a:ext cx="3053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Cases</a:t>
            </a:r>
            <a:endParaRPr>
              <a:latin typeface="Times New Roman"/>
              <a:ea typeface="Times New Roman"/>
              <a:cs typeface="Times New Roman"/>
              <a:sym typeface="Times New Roman"/>
            </a:endParaRPr>
          </a:p>
        </p:txBody>
      </p:sp>
      <p:graphicFrame>
        <p:nvGraphicFramePr>
          <p:cNvPr id="96" name="Google Shape;96;p18"/>
          <p:cNvGraphicFramePr/>
          <p:nvPr/>
        </p:nvGraphicFramePr>
        <p:xfrm>
          <a:off x="1538800" y="1322650"/>
          <a:ext cx="3000000" cy="3000000"/>
        </p:xfrm>
        <a:graphic>
          <a:graphicData uri="http://schemas.openxmlformats.org/drawingml/2006/table">
            <a:tbl>
              <a:tblPr>
                <a:noFill/>
                <a:tableStyleId>{4DA0DE31-0C2F-420C-B002-E37FC663F6BE}</a:tableStyleId>
              </a:tblPr>
              <a:tblGrid>
                <a:gridCol w="1685100"/>
                <a:gridCol w="2125025"/>
                <a:gridCol w="2256275"/>
              </a:tblGrid>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1st Declension</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tc>
              </a:tr>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Nominative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-ae</a:t>
                      </a:r>
                      <a:endParaRPr>
                        <a:solidFill>
                          <a:schemeClr val="dk1"/>
                        </a:solidFill>
                        <a:latin typeface="Times New Roman"/>
                        <a:ea typeface="Times New Roman"/>
                        <a:cs typeface="Times New Roman"/>
                        <a:sym typeface="Times New Roman"/>
                      </a:endParaRPr>
                    </a:p>
                  </a:txBody>
                  <a:tcPr marT="91425" marB="91425" marR="91425" marL="91425"/>
                </a:tc>
              </a:tr>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Accusative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-ās</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graphicFrame>
        <p:nvGraphicFramePr>
          <p:cNvPr id="97" name="Google Shape;97;p18"/>
          <p:cNvGraphicFramePr/>
          <p:nvPr/>
        </p:nvGraphicFramePr>
        <p:xfrm>
          <a:off x="1553175" y="2816188"/>
          <a:ext cx="3000000" cy="3000000"/>
        </p:xfrm>
        <a:graphic>
          <a:graphicData uri="http://schemas.openxmlformats.org/drawingml/2006/table">
            <a:tbl>
              <a:tblPr>
                <a:noFill/>
                <a:tableStyleId>{4DA0DE31-0C2F-420C-B002-E37FC663F6BE}</a:tableStyleId>
              </a:tblPr>
              <a:tblGrid>
                <a:gridCol w="1685100"/>
                <a:gridCol w="2217575"/>
                <a:gridCol w="2217575"/>
              </a:tblGrid>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2nd Declension</a:t>
                      </a:r>
                      <a:endParaRPr b="1">
                        <a:solidFill>
                          <a:schemeClr val="dk1"/>
                        </a:solidFill>
                        <a:latin typeface="Times New Roman"/>
                        <a:ea typeface="Times New Roman"/>
                        <a:cs typeface="Times New Roman"/>
                        <a:sym typeface="Times New Roman"/>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Nominative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-us</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-ī</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r>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Accusative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-um</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-ōs</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977150" y="2746275"/>
            <a:ext cx="7239000" cy="1110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1st Declension Feminine Nouns</a:t>
            </a:r>
            <a:endParaRPr b="1">
              <a:latin typeface="Times New Roman"/>
              <a:ea typeface="Times New Roman"/>
              <a:cs typeface="Times New Roman"/>
              <a:sym typeface="Times New Roman"/>
            </a:endParaRPr>
          </a:p>
        </p:txBody>
      </p:sp>
      <p:graphicFrame>
        <p:nvGraphicFramePr>
          <p:cNvPr id="105" name="Google Shape;105;p19"/>
          <p:cNvGraphicFramePr/>
          <p:nvPr/>
        </p:nvGraphicFramePr>
        <p:xfrm>
          <a:off x="952500" y="1017720"/>
          <a:ext cx="3000000" cy="3000000"/>
        </p:xfrm>
        <a:graphic>
          <a:graphicData uri="http://schemas.openxmlformats.org/drawingml/2006/table">
            <a:tbl>
              <a:tblPr>
                <a:noFill/>
                <a:tableStyleId>{4DA0DE31-0C2F-420C-B002-E37FC663F6BE}</a:tableStyleId>
              </a:tblPr>
              <a:tblGrid>
                <a:gridCol w="2413000"/>
                <a:gridCol w="2413000"/>
                <a:gridCol w="2413000"/>
              </a:tblGrid>
              <a:tr h="530425">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tc>
              </a:tr>
              <a:tr h="407125">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Nominative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-ae</a:t>
                      </a:r>
                      <a:endParaRPr>
                        <a:solidFill>
                          <a:schemeClr val="dk1"/>
                        </a:solidFill>
                        <a:latin typeface="Times New Roman"/>
                        <a:ea typeface="Times New Roman"/>
                        <a:cs typeface="Times New Roman"/>
                        <a:sym typeface="Times New Roman"/>
                      </a:endParaRPr>
                    </a:p>
                  </a:txBody>
                  <a:tcPr marT="91425" marB="91425" marR="91425" marL="91425"/>
                </a:tc>
              </a:tr>
              <a:tr h="4297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Accusative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-ās</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graphicFrame>
        <p:nvGraphicFramePr>
          <p:cNvPr id="106" name="Google Shape;106;p19"/>
          <p:cNvGraphicFramePr/>
          <p:nvPr/>
        </p:nvGraphicFramePr>
        <p:xfrm>
          <a:off x="952500" y="2729725"/>
          <a:ext cx="3000000" cy="3000000"/>
        </p:xfrm>
        <a:graphic>
          <a:graphicData uri="http://schemas.openxmlformats.org/drawingml/2006/table">
            <a:tbl>
              <a:tblPr>
                <a:noFill/>
                <a:tableStyleId>{4DA0DE31-0C2F-420C-B002-E37FC663F6BE}</a:tableStyleId>
              </a:tblPr>
              <a:tblGrid>
                <a:gridCol w="2413000"/>
                <a:gridCol w="2413000"/>
                <a:gridCol w="2413000"/>
              </a:tblGrid>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Nominative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Puella (girl)</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Puellae (girls)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Accusative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Puellam</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Puellās</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958725" y="2931425"/>
            <a:ext cx="7239000" cy="1188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2nd Declension Masculine Nouns</a:t>
            </a:r>
            <a:endParaRPr b="1">
              <a:latin typeface="Times New Roman"/>
              <a:ea typeface="Times New Roman"/>
              <a:cs typeface="Times New Roman"/>
              <a:sym typeface="Times New Roman"/>
            </a:endParaRPr>
          </a:p>
        </p:txBody>
      </p:sp>
      <p:sp>
        <p:nvSpPr>
          <p:cNvPr id="114" name="Google Shape;11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1400">
              <a:solidFill>
                <a:schemeClr val="dk1"/>
              </a:solidFill>
            </a:endParaRPr>
          </a:p>
          <a:p>
            <a:pPr indent="0" lvl="0" marL="0" rtl="0" algn="l">
              <a:spcBef>
                <a:spcPts val="0"/>
              </a:spcBef>
              <a:spcAft>
                <a:spcPts val="1200"/>
              </a:spcAft>
              <a:buNone/>
            </a:pPr>
            <a:r>
              <a:t/>
            </a:r>
            <a:endParaRPr/>
          </a:p>
        </p:txBody>
      </p:sp>
      <p:graphicFrame>
        <p:nvGraphicFramePr>
          <p:cNvPr id="115" name="Google Shape;115;p20"/>
          <p:cNvGraphicFramePr/>
          <p:nvPr/>
        </p:nvGraphicFramePr>
        <p:xfrm>
          <a:off x="952500" y="1428750"/>
          <a:ext cx="3000000" cy="3000000"/>
        </p:xfrm>
        <a:graphic>
          <a:graphicData uri="http://schemas.openxmlformats.org/drawingml/2006/table">
            <a:tbl>
              <a:tblPr>
                <a:noFill/>
                <a:tableStyleId>{4DA0DE31-0C2F-420C-B002-E37FC663F6BE}</a:tableStyleId>
              </a:tblPr>
              <a:tblGrid>
                <a:gridCol w="2413000"/>
                <a:gridCol w="2413000"/>
                <a:gridCol w="2413000"/>
              </a:tblGrid>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Nominative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-us </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-ī</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Accusative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-um</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-ōs</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graphicFrame>
        <p:nvGraphicFramePr>
          <p:cNvPr id="116" name="Google Shape;116;p20"/>
          <p:cNvGraphicFramePr/>
          <p:nvPr/>
        </p:nvGraphicFramePr>
        <p:xfrm>
          <a:off x="952500" y="2916200"/>
          <a:ext cx="3000000" cy="3000000"/>
        </p:xfrm>
        <a:graphic>
          <a:graphicData uri="http://schemas.openxmlformats.org/drawingml/2006/table">
            <a:tbl>
              <a:tblPr>
                <a:noFill/>
                <a:tableStyleId>{4DA0DE31-0C2F-420C-B002-E37FC663F6BE}</a:tableStyleId>
              </a:tblPr>
              <a:tblGrid>
                <a:gridCol w="2413000"/>
                <a:gridCol w="2413000"/>
                <a:gridCol w="2413000"/>
              </a:tblGrid>
              <a:tr h="272125">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Singular</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Plural</a:t>
                      </a:r>
                      <a:endParaRPr b="1">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Nominative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Cib</a:t>
                      </a:r>
                      <a:r>
                        <a:rPr lang="en">
                          <a:solidFill>
                            <a:schemeClr val="dk1"/>
                          </a:solidFill>
                          <a:latin typeface="Times New Roman"/>
                          <a:ea typeface="Times New Roman"/>
                          <a:cs typeface="Times New Roman"/>
                          <a:sym typeface="Times New Roman"/>
                        </a:rPr>
                        <a:t>us (food)</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Cib</a:t>
                      </a:r>
                      <a:r>
                        <a:rPr lang="en">
                          <a:solidFill>
                            <a:schemeClr val="dk1"/>
                          </a:solidFill>
                          <a:latin typeface="Times New Roman"/>
                          <a:ea typeface="Times New Roman"/>
                          <a:cs typeface="Times New Roman"/>
                          <a:sym typeface="Times New Roman"/>
                        </a:rPr>
                        <a:t>ī (food)</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Accusative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Cibum </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Cibōs</a:t>
                      </a:r>
                      <a:endParaRPr>
                        <a:solidFill>
                          <a:schemeClr val="dk1"/>
                        </a:solidFill>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p:nvPr/>
        </p:nvSpPr>
        <p:spPr>
          <a:xfrm>
            <a:off x="0" y="2197325"/>
            <a:ext cx="4907100" cy="2946300"/>
          </a:xfrm>
          <a:prstGeom prst="rtTriangle">
            <a:avLst/>
          </a:prstGeom>
          <a:solidFill>
            <a:srgbClr val="2D7D2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a:off x="977150" y="1820575"/>
            <a:ext cx="7214400" cy="158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imes New Roman"/>
                <a:ea typeface="Times New Roman"/>
                <a:cs typeface="Times New Roman"/>
                <a:sym typeface="Times New Roman"/>
              </a:rPr>
              <a:t>Verb Conjugation</a:t>
            </a:r>
            <a:endParaRPr b="1">
              <a:latin typeface="Times New Roman"/>
              <a:ea typeface="Times New Roman"/>
              <a:cs typeface="Times New Roman"/>
              <a:sym typeface="Times New Roman"/>
            </a:endParaRPr>
          </a:p>
        </p:txBody>
      </p:sp>
      <p:sp>
        <p:nvSpPr>
          <p:cNvPr id="124" name="Google Shape;12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highlight>
                  <a:srgbClr val="FFFF00"/>
                </a:highlight>
                <a:latin typeface="Times New Roman"/>
                <a:ea typeface="Times New Roman"/>
                <a:cs typeface="Times New Roman"/>
                <a:sym typeface="Times New Roman"/>
              </a:rPr>
              <a:t>Amō, Amarē,</a:t>
            </a:r>
            <a:r>
              <a:rPr lang="en">
                <a:solidFill>
                  <a:schemeClr val="dk1"/>
                </a:solidFill>
                <a:latin typeface="Times New Roman"/>
                <a:ea typeface="Times New Roman"/>
                <a:cs typeface="Times New Roman"/>
                <a:sym typeface="Times New Roman"/>
              </a:rPr>
              <a:t> Amāvī, Amātum - To like, love</a:t>
            </a:r>
            <a:endParaRPr>
              <a:solidFill>
                <a:schemeClr val="dk1"/>
              </a:solidFill>
              <a:latin typeface="Times New Roman"/>
              <a:ea typeface="Times New Roman"/>
              <a:cs typeface="Times New Roman"/>
              <a:sym typeface="Times New Roman"/>
            </a:endParaRPr>
          </a:p>
        </p:txBody>
      </p:sp>
      <p:graphicFrame>
        <p:nvGraphicFramePr>
          <p:cNvPr id="125" name="Google Shape;125;p21"/>
          <p:cNvGraphicFramePr/>
          <p:nvPr/>
        </p:nvGraphicFramePr>
        <p:xfrm>
          <a:off x="952500" y="1809750"/>
          <a:ext cx="3000000" cy="3000000"/>
        </p:xfrm>
        <a:graphic>
          <a:graphicData uri="http://schemas.openxmlformats.org/drawingml/2006/table">
            <a:tbl>
              <a:tblPr>
                <a:noFill/>
                <a:tableStyleId>{4DA0DE31-0C2F-420C-B002-E37FC663F6BE}</a:tableStyleId>
              </a:tblPr>
              <a:tblGrid>
                <a:gridCol w="1982250"/>
                <a:gridCol w="2843750"/>
                <a:gridCol w="2413000"/>
              </a:tblGrid>
              <a:tr h="381000">
                <a:tc>
                  <a:txBody>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sg.</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pl.</a:t>
                      </a:r>
                      <a:endParaRPr b="1">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1st (I/We)</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amō</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amāmus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2nd (You/Y’all)</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amās</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amātis</a:t>
                      </a:r>
                      <a:endParaRPr>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3rd (She, He, It/They)</a:t>
                      </a:r>
                      <a:endParaRPr b="1">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amat</a:t>
                      </a:r>
                      <a:endParaRPr>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amant</a:t>
                      </a:r>
                      <a:endParaRPr>
                        <a:solidFill>
                          <a:schemeClr val="dk1"/>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