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7B2406-BEE2-485A-8771-BD79D7831A1F}">
  <a:tblStyle styleId="{EF7B2406-BEE2-485A-8771-BD79D7831A1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6efd9f093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6efd9f093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efd9f093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efd9f093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a basic Latin Verb is conjugated. Given, this is not a normal verb, and has quite strange principal parts. However, see if you can </a:t>
            </a:r>
            <a:r>
              <a:rPr lang="en"/>
              <a:t>figure out what each form means.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b1b8c55d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b1b8c55d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a key to guide you through some major differences between pronouncing English and pronouncing Latin. Long and short vowels are distinguished by a macron (ā vs 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63fec7b2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63fec7b2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0191af52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0191af52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Euclid - basic geometry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Pythagoras - Pythagorean theorem and π</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Archimedes - law of displacement and pulley system, which uses mathematical equations to project launch distance from the launch angle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63fec7b2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63fec7b2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Classical thinkers also have an effect on today’s politics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Aristotle </a:t>
            </a:r>
            <a:r>
              <a:rPr lang="en">
                <a:solidFill>
                  <a:schemeClr val="dk1"/>
                </a:solidFill>
              </a:rPr>
              <a:t>believed</a:t>
            </a:r>
            <a:r>
              <a:rPr lang="en">
                <a:solidFill>
                  <a:schemeClr val="dk1"/>
                </a:solidFill>
              </a:rPr>
              <a:t> in Ethos, Pathos, Logos (Status, emotion, logic) as ways to </a:t>
            </a:r>
            <a:r>
              <a:rPr lang="en">
                <a:solidFill>
                  <a:schemeClr val="dk1"/>
                </a:solidFill>
              </a:rPr>
              <a:t>convince</a:t>
            </a:r>
            <a:r>
              <a:rPr lang="en">
                <a:solidFill>
                  <a:schemeClr val="dk1"/>
                </a:solidFill>
              </a:rPr>
              <a:t> an audience on a point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Cicero thought that a </a:t>
            </a:r>
            <a:r>
              <a:rPr lang="en">
                <a:solidFill>
                  <a:schemeClr val="dk1"/>
                </a:solidFill>
              </a:rPr>
              <a:t>politician should</a:t>
            </a:r>
            <a:r>
              <a:rPr lang="en">
                <a:solidFill>
                  <a:schemeClr val="dk1"/>
                </a:solidFill>
              </a:rPr>
              <a:t> docere, delectare, et movere (to teach, to delight, to move)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6efd9f093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6efd9f093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Moreover, in Philosophy, ancient Greek thinkers are revered</a:t>
            </a:r>
            <a:endParaRPr/>
          </a:p>
          <a:p>
            <a:pPr indent="0" lvl="0" marL="0" rtl="0" algn="l">
              <a:spcBef>
                <a:spcPts val="0"/>
              </a:spcBef>
              <a:spcAft>
                <a:spcPts val="0"/>
              </a:spcAft>
              <a:buNone/>
            </a:pPr>
            <a:r>
              <a:rPr lang="en">
                <a:solidFill>
                  <a:schemeClr val="dk1"/>
                </a:solidFill>
              </a:rPr>
              <a:t>Socrates - Socratic method (individual thought process reveals the truth)</a:t>
            </a:r>
            <a:endParaRPr>
              <a:solidFill>
                <a:schemeClr val="dk1"/>
              </a:solidFill>
            </a:endParaRPr>
          </a:p>
          <a:p>
            <a:pPr indent="0" lvl="0" marL="0" rtl="0" algn="l">
              <a:lnSpc>
                <a:spcPct val="115000"/>
              </a:lnSpc>
              <a:spcBef>
                <a:spcPts val="0"/>
              </a:spcBef>
              <a:spcAft>
                <a:spcPts val="0"/>
              </a:spcAft>
              <a:buNone/>
            </a:pPr>
            <a:r>
              <a:rPr lang="en">
                <a:solidFill>
                  <a:schemeClr val="dk1"/>
                </a:solidFill>
              </a:rPr>
              <a:t>Plato - 3 parts of the soul (rational, spirited, and appetitive)</a:t>
            </a:r>
            <a:endParaRPr>
              <a:solidFill>
                <a:schemeClr val="dk1"/>
              </a:solidFill>
            </a:endParaRPr>
          </a:p>
          <a:p>
            <a:pPr indent="0" lvl="0" marL="0" rtl="0" algn="l">
              <a:lnSpc>
                <a:spcPct val="115000"/>
              </a:lnSpc>
              <a:spcBef>
                <a:spcPts val="0"/>
              </a:spcBef>
              <a:spcAft>
                <a:spcPts val="0"/>
              </a:spcAft>
              <a:buNone/>
            </a:pPr>
            <a:r>
              <a:rPr lang="en">
                <a:solidFill>
                  <a:schemeClr val="dk1"/>
                </a:solidFill>
              </a:rPr>
              <a:t>Democritus - believed everything was made up of indivisible particles</a:t>
            </a:r>
            <a:r>
              <a:rPr lang="en">
                <a:solidFill>
                  <a:schemeClr val="dk1"/>
                </a:solidFill>
              </a:rPr>
              <a:t> </a:t>
            </a:r>
            <a:r>
              <a:rPr lang="en">
                <a:solidFill>
                  <a:schemeClr val="dk1"/>
                </a:solidFill>
              </a:rPr>
              <a:t>(atoms)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efd9f093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6efd9f093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800">
              <a:solidFill>
                <a:srgbClr val="ADADAD"/>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Finally, some modern architecture is based directly on Roman and Greek architecture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Most US government architecture is uses unpainted columns and the color white (a misconception as most columns in ancient Rome and Greek had color) (White house, capital building, Lincoln memorial)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Washington Monument is an obelisk, which is originally a building style found in Ancient Egypt, part of the Mediterranean basin that included ancient Greece and Rome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6efd9f093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6efd9f093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It is important to know and understand the language and culture of these ancient languages, as they not only matter when studying ancient history, but also for fully understanding and immersing yourself in the world around you.</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6efd9f093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6efd9f093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6efd9f093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6efd9f093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187199" y="152750"/>
            <a:ext cx="3324827" cy="2044575"/>
          </a:xfrm>
          <a:prstGeom prst="rect">
            <a:avLst/>
          </a:prstGeom>
          <a:noFill/>
          <a:ln>
            <a:noFill/>
          </a:ln>
        </p:spPr>
      </p:pic>
      <p:sp>
        <p:nvSpPr>
          <p:cNvPr id="56" name="Google Shape;56;p13"/>
          <p:cNvSpPr txBox="1"/>
          <p:nvPr/>
        </p:nvSpPr>
        <p:spPr>
          <a:xfrm>
            <a:off x="3872400" y="1545450"/>
            <a:ext cx="4959900" cy="1026300"/>
          </a:xfrm>
          <a:prstGeom prst="rect">
            <a:avLst/>
          </a:prstGeom>
          <a:noFill/>
          <a:ln>
            <a:noFill/>
          </a:ln>
        </p:spPr>
        <p:txBody>
          <a:bodyPr anchorCtr="0" anchor="b" bIns="91425" lIns="91425" spcFirstLastPara="1" rIns="91425" wrap="square" tIns="91425">
            <a:normAutofit/>
          </a:bodyPr>
          <a:lstStyle/>
          <a:p>
            <a:pPr indent="0" lvl="0" marL="0" rtl="0" algn="r">
              <a:spcBef>
                <a:spcPts val="0"/>
              </a:spcBef>
              <a:spcAft>
                <a:spcPts val="0"/>
              </a:spcAft>
              <a:buNone/>
            </a:pPr>
            <a:r>
              <a:rPr b="1" lang="en" sz="4000">
                <a:solidFill>
                  <a:srgbClr val="000000"/>
                </a:solidFill>
                <a:latin typeface="Times New Roman"/>
                <a:ea typeface="Times New Roman"/>
                <a:cs typeface="Times New Roman"/>
                <a:sym typeface="Times New Roman"/>
              </a:rPr>
              <a:t>Lesson II</a:t>
            </a:r>
            <a:endParaRPr b="1" sz="4000">
              <a:solidFill>
                <a:srgbClr val="000000"/>
              </a:solidFill>
              <a:latin typeface="Times New Roman"/>
              <a:ea typeface="Times New Roman"/>
              <a:cs typeface="Times New Roman"/>
              <a:sym typeface="Times New Roman"/>
            </a:endParaRPr>
          </a:p>
        </p:txBody>
      </p:sp>
      <p:sp>
        <p:nvSpPr>
          <p:cNvPr id="57" name="Google Shape;57;p13"/>
          <p:cNvSpPr txBox="1"/>
          <p:nvPr/>
        </p:nvSpPr>
        <p:spPr>
          <a:xfrm>
            <a:off x="4266600" y="2571750"/>
            <a:ext cx="4565700" cy="792600"/>
          </a:xfrm>
          <a:prstGeom prst="rect">
            <a:avLst/>
          </a:prstGeom>
          <a:noFill/>
          <a:ln>
            <a:noFill/>
          </a:ln>
        </p:spPr>
        <p:txBody>
          <a:bodyPr anchorCtr="0" anchor="t" bIns="91425" lIns="91425" spcFirstLastPara="1" rIns="91425" wrap="square" tIns="91425">
            <a:normAutofit fontScale="85000"/>
          </a:bodyPr>
          <a:lstStyle/>
          <a:p>
            <a:pPr indent="0" lvl="0" marL="0" rtl="0" algn="r">
              <a:spcBef>
                <a:spcPts val="0"/>
              </a:spcBef>
              <a:spcAft>
                <a:spcPts val="0"/>
              </a:spcAft>
              <a:buNone/>
            </a:pPr>
            <a:r>
              <a:rPr b="1" lang="en" sz="2800">
                <a:latin typeface="Times New Roman"/>
                <a:ea typeface="Times New Roman"/>
                <a:cs typeface="Times New Roman"/>
                <a:sym typeface="Times New Roman"/>
              </a:rPr>
              <a:t>Relevance of The Classics Today</a:t>
            </a:r>
            <a:endParaRPr b="1"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Conjugating English Verbs</a:t>
            </a:r>
            <a:endParaRPr/>
          </a:p>
        </p:txBody>
      </p:sp>
      <p:sp>
        <p:nvSpPr>
          <p:cNvPr id="126" name="Google Shape;126;p22"/>
          <p:cNvSpPr txBox="1"/>
          <p:nvPr>
            <p:ph idx="1" type="body"/>
          </p:nvPr>
        </p:nvSpPr>
        <p:spPr>
          <a:xfrm>
            <a:off x="311700" y="4450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Let’s try “to be” again, except this time, let’s keep the form “be” for our conjugation</a:t>
            </a:r>
            <a:endParaRPr>
              <a:solidFill>
                <a:schemeClr val="lt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graphicFrame>
        <p:nvGraphicFramePr>
          <p:cNvPr id="127" name="Google Shape;127;p22"/>
          <p:cNvGraphicFramePr/>
          <p:nvPr/>
        </p:nvGraphicFramePr>
        <p:xfrm>
          <a:off x="952500" y="1444825"/>
          <a:ext cx="3000000" cy="3000000"/>
        </p:xfrm>
        <a:graphic>
          <a:graphicData uri="http://schemas.openxmlformats.org/drawingml/2006/table">
            <a:tbl>
              <a:tblPr>
                <a:noFill/>
                <a:tableStyleId>{EF7B2406-BEE2-485A-8771-BD79D7831A1F}</a:tableStyleId>
              </a:tblPr>
              <a:tblGrid>
                <a:gridCol w="3619500"/>
                <a:gridCol w="3619500"/>
              </a:tblGrid>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I be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We be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You be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You (pl) be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He/She/It bes</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They be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bl>
          </a:graphicData>
        </a:graphic>
      </p:graphicFrame>
      <p:sp>
        <p:nvSpPr>
          <p:cNvPr id="128" name="Google Shape;128;p22"/>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Verb Formations in Latin  </a:t>
            </a:r>
            <a:endParaRPr/>
          </a:p>
        </p:txBody>
      </p:sp>
      <p:sp>
        <p:nvSpPr>
          <p:cNvPr id="134" name="Google Shape;134;p23"/>
          <p:cNvSpPr txBox="1"/>
          <p:nvPr>
            <p:ph idx="1" type="body"/>
          </p:nvPr>
        </p:nvSpPr>
        <p:spPr>
          <a:xfrm>
            <a:off x="270550" y="5970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To be - sum, esse, fuī, futūrus</a:t>
            </a:r>
            <a:endParaRPr>
              <a:solidFill>
                <a:schemeClr val="lt1"/>
              </a:solidFill>
              <a:highlight>
                <a:schemeClr val="dk1"/>
              </a:highlight>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Let’s conjugate in the Present Active Indicative</a:t>
            </a:r>
            <a:endParaRPr>
              <a:solidFill>
                <a:schemeClr val="lt1"/>
              </a:solidFill>
              <a:highlight>
                <a:schemeClr val="dk1"/>
              </a:highlight>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graphicFrame>
        <p:nvGraphicFramePr>
          <p:cNvPr id="135" name="Google Shape;135;p23"/>
          <p:cNvGraphicFramePr/>
          <p:nvPr/>
        </p:nvGraphicFramePr>
        <p:xfrm>
          <a:off x="911350" y="1547700"/>
          <a:ext cx="3000000" cy="3000000"/>
        </p:xfrm>
        <a:graphic>
          <a:graphicData uri="http://schemas.openxmlformats.org/drawingml/2006/table">
            <a:tbl>
              <a:tblPr>
                <a:noFill/>
                <a:tableStyleId>{EF7B2406-BEE2-485A-8771-BD79D7831A1F}</a:tableStyleId>
              </a:tblPr>
              <a:tblGrid>
                <a:gridCol w="3619500"/>
                <a:gridCol w="3619500"/>
              </a:tblGrid>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sum</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summus</a:t>
                      </a:r>
                      <a:endParaRPr>
                        <a:solidFill>
                          <a:schemeClr val="lt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es</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estis</a:t>
                      </a:r>
                      <a:endParaRPr>
                        <a:solidFill>
                          <a:schemeClr val="lt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est</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sunt</a:t>
                      </a:r>
                      <a:endParaRPr>
                        <a:solidFill>
                          <a:schemeClr val="lt1"/>
                        </a:solidFill>
                        <a:latin typeface="Times New Roman"/>
                        <a:ea typeface="Times New Roman"/>
                        <a:cs typeface="Times New Roman"/>
                        <a:sym typeface="Times New Roman"/>
                      </a:endParaRPr>
                    </a:p>
                  </a:txBody>
                  <a:tcPr marT="91425" marB="91425" marR="91425" marL="91425"/>
                </a:tc>
              </a:tr>
            </a:tbl>
          </a:graphicData>
        </a:graphic>
      </p:graphicFrame>
      <p:sp>
        <p:nvSpPr>
          <p:cNvPr id="136" name="Google Shape;136;p23"/>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rgbClr val="000000"/>
                </a:solidFill>
                <a:latin typeface="Times New Roman"/>
                <a:ea typeface="Times New Roman"/>
                <a:cs typeface="Times New Roman"/>
                <a:sym typeface="Times New Roman"/>
              </a:rPr>
              <a:t>Latin </a:t>
            </a:r>
            <a:r>
              <a:rPr b="1" lang="en">
                <a:solidFill>
                  <a:srgbClr val="000000"/>
                </a:solidFill>
                <a:latin typeface="Times New Roman"/>
                <a:ea typeface="Times New Roman"/>
                <a:cs typeface="Times New Roman"/>
                <a:sym typeface="Times New Roman"/>
              </a:rPr>
              <a:t>Pronunciation Differences</a:t>
            </a:r>
            <a:endParaRPr b="1">
              <a:solidFill>
                <a:srgbClr val="000000"/>
              </a:solidFill>
              <a:latin typeface="Times New Roman"/>
              <a:ea typeface="Times New Roman"/>
              <a:cs typeface="Times New Roman"/>
              <a:sym typeface="Times New Roman"/>
            </a:endParaRPr>
          </a:p>
        </p:txBody>
      </p:sp>
      <p:sp>
        <p:nvSpPr>
          <p:cNvPr id="142" name="Google Shape;142;p24"/>
          <p:cNvSpPr txBox="1"/>
          <p:nvPr/>
        </p:nvSpPr>
        <p:spPr>
          <a:xfrm>
            <a:off x="868525" y="1017725"/>
            <a:ext cx="286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Verbs</a:t>
            </a:r>
            <a:endParaRPr>
              <a:solidFill>
                <a:schemeClr val="dk1"/>
              </a:solidFill>
            </a:endParaRPr>
          </a:p>
        </p:txBody>
      </p:sp>
      <p:sp>
        <p:nvSpPr>
          <p:cNvPr id="143" name="Google Shape;143;p24"/>
          <p:cNvSpPr txBox="1"/>
          <p:nvPr/>
        </p:nvSpPr>
        <p:spPr>
          <a:xfrm>
            <a:off x="4963025" y="1017725"/>
            <a:ext cx="247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Consonants</a:t>
            </a:r>
            <a:endParaRPr>
              <a:solidFill>
                <a:schemeClr val="dk1"/>
              </a:solidFill>
            </a:endParaRPr>
          </a:p>
        </p:txBody>
      </p:sp>
      <p:graphicFrame>
        <p:nvGraphicFramePr>
          <p:cNvPr id="144" name="Google Shape;144;p24"/>
          <p:cNvGraphicFramePr/>
          <p:nvPr/>
        </p:nvGraphicFramePr>
        <p:xfrm>
          <a:off x="2373750" y="1171625"/>
          <a:ext cx="3000000" cy="3000000"/>
        </p:xfrm>
        <a:graphic>
          <a:graphicData uri="http://schemas.openxmlformats.org/drawingml/2006/table">
            <a:tbl>
              <a:tblPr>
                <a:noFill/>
                <a:tableStyleId>{EF7B2406-BEE2-485A-8771-BD79D7831A1F}</a:tableStyleId>
              </a:tblPr>
              <a:tblGrid>
                <a:gridCol w="416500"/>
                <a:gridCol w="1770025"/>
                <a:gridCol w="2209975"/>
              </a:tblGrid>
              <a:tr h="381000">
                <a:tc>
                  <a:txBody>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Long</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Short</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A</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F</a:t>
                      </a:r>
                      <a:r>
                        <a:rPr lang="en">
                          <a:highlight>
                            <a:srgbClr val="FF9900"/>
                          </a:highlight>
                          <a:latin typeface="Times New Roman"/>
                          <a:ea typeface="Times New Roman"/>
                          <a:cs typeface="Times New Roman"/>
                          <a:sym typeface="Times New Roman"/>
                        </a:rPr>
                        <a:t>a</a:t>
                      </a:r>
                      <a:r>
                        <a:rPr lang="en">
                          <a:latin typeface="Times New Roman"/>
                          <a:ea typeface="Times New Roman"/>
                          <a:cs typeface="Times New Roman"/>
                          <a:sym typeface="Times New Roman"/>
                        </a:rPr>
                        <a:t>ther</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H</a:t>
                      </a:r>
                      <a:r>
                        <a:rPr lang="en">
                          <a:highlight>
                            <a:srgbClr val="FF9900"/>
                          </a:highlight>
                          <a:latin typeface="Times New Roman"/>
                          <a:ea typeface="Times New Roman"/>
                          <a:cs typeface="Times New Roman"/>
                          <a:sym typeface="Times New Roman"/>
                        </a:rPr>
                        <a:t>a</a:t>
                      </a:r>
                      <a:r>
                        <a:rPr lang="en">
                          <a:latin typeface="Times New Roman"/>
                          <a:ea typeface="Times New Roman"/>
                          <a:cs typeface="Times New Roman"/>
                          <a:sym typeface="Times New Roman"/>
                        </a:rPr>
                        <a:t>t</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E</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K</a:t>
                      </a:r>
                      <a:r>
                        <a:rPr lang="en">
                          <a:highlight>
                            <a:srgbClr val="FF9900"/>
                          </a:highlight>
                          <a:latin typeface="Times New Roman"/>
                          <a:ea typeface="Times New Roman"/>
                          <a:cs typeface="Times New Roman"/>
                          <a:sym typeface="Times New Roman"/>
                        </a:rPr>
                        <a:t>e</a:t>
                      </a:r>
                      <a:r>
                        <a:rPr lang="en">
                          <a:latin typeface="Times New Roman"/>
                          <a:ea typeface="Times New Roman"/>
                          <a:cs typeface="Times New Roman"/>
                          <a:sym typeface="Times New Roman"/>
                        </a:rPr>
                        <a:t>y</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B</a:t>
                      </a:r>
                      <a:r>
                        <a:rPr lang="en">
                          <a:highlight>
                            <a:srgbClr val="FF9900"/>
                          </a:highlight>
                          <a:latin typeface="Times New Roman"/>
                          <a:ea typeface="Times New Roman"/>
                          <a:cs typeface="Times New Roman"/>
                          <a:sym typeface="Times New Roman"/>
                        </a:rPr>
                        <a:t>e</a:t>
                      </a:r>
                      <a:r>
                        <a:rPr lang="en">
                          <a:latin typeface="Times New Roman"/>
                          <a:ea typeface="Times New Roman"/>
                          <a:cs typeface="Times New Roman"/>
                          <a:sym typeface="Times New Roman"/>
                        </a:rPr>
                        <a:t>st</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I</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S</a:t>
                      </a:r>
                      <a:r>
                        <a:rPr lang="en">
                          <a:highlight>
                            <a:srgbClr val="FF9900"/>
                          </a:highlight>
                          <a:latin typeface="Times New Roman"/>
                          <a:ea typeface="Times New Roman"/>
                          <a:cs typeface="Times New Roman"/>
                          <a:sym typeface="Times New Roman"/>
                        </a:rPr>
                        <a:t>i</a:t>
                      </a:r>
                      <a:r>
                        <a:rPr lang="en">
                          <a:latin typeface="Times New Roman"/>
                          <a:ea typeface="Times New Roman"/>
                          <a:cs typeface="Times New Roman"/>
                          <a:sym typeface="Times New Roman"/>
                        </a:rPr>
                        <a:t>ght</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S</a:t>
                      </a:r>
                      <a:r>
                        <a:rPr lang="en">
                          <a:highlight>
                            <a:srgbClr val="FF9900"/>
                          </a:highlight>
                          <a:latin typeface="Times New Roman"/>
                          <a:ea typeface="Times New Roman"/>
                          <a:cs typeface="Times New Roman"/>
                          <a:sym typeface="Times New Roman"/>
                        </a:rPr>
                        <a:t>i</a:t>
                      </a:r>
                      <a:r>
                        <a:rPr lang="en">
                          <a:latin typeface="Times New Roman"/>
                          <a:ea typeface="Times New Roman"/>
                          <a:cs typeface="Times New Roman"/>
                          <a:sym typeface="Times New Roman"/>
                        </a:rPr>
                        <a:t>t</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O</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B</a:t>
                      </a:r>
                      <a:r>
                        <a:rPr lang="en">
                          <a:highlight>
                            <a:srgbClr val="FF9900"/>
                          </a:highlight>
                          <a:latin typeface="Times New Roman"/>
                          <a:ea typeface="Times New Roman"/>
                          <a:cs typeface="Times New Roman"/>
                          <a:sym typeface="Times New Roman"/>
                        </a:rPr>
                        <a:t>o</a:t>
                      </a:r>
                      <a:r>
                        <a:rPr lang="en">
                          <a:latin typeface="Times New Roman"/>
                          <a:ea typeface="Times New Roman"/>
                          <a:cs typeface="Times New Roman"/>
                          <a:sym typeface="Times New Roman"/>
                        </a:rPr>
                        <a:t>nus</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T</a:t>
                      </a:r>
                      <a:r>
                        <a:rPr lang="en">
                          <a:highlight>
                            <a:srgbClr val="FF9900"/>
                          </a:highlight>
                          <a:latin typeface="Times New Roman"/>
                          <a:ea typeface="Times New Roman"/>
                          <a:cs typeface="Times New Roman"/>
                          <a:sym typeface="Times New Roman"/>
                        </a:rPr>
                        <a:t>o</a:t>
                      </a:r>
                      <a:r>
                        <a:rPr lang="en">
                          <a:latin typeface="Times New Roman"/>
                          <a:ea typeface="Times New Roman"/>
                          <a:cs typeface="Times New Roman"/>
                          <a:sym typeface="Times New Roman"/>
                        </a:rPr>
                        <a:t>t</a:t>
                      </a:r>
                      <a:endParaRPr>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latin typeface="Times New Roman"/>
                          <a:ea typeface="Times New Roman"/>
                          <a:cs typeface="Times New Roman"/>
                          <a:sym typeface="Times New Roman"/>
                        </a:rPr>
                        <a:t>U</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M</a:t>
                      </a:r>
                      <a:r>
                        <a:rPr lang="en">
                          <a:highlight>
                            <a:srgbClr val="FF9900"/>
                          </a:highlight>
                          <a:latin typeface="Times New Roman"/>
                          <a:ea typeface="Times New Roman"/>
                          <a:cs typeface="Times New Roman"/>
                          <a:sym typeface="Times New Roman"/>
                        </a:rPr>
                        <a:t>u</a:t>
                      </a:r>
                      <a:r>
                        <a:rPr lang="en">
                          <a:latin typeface="Times New Roman"/>
                          <a:ea typeface="Times New Roman"/>
                          <a:cs typeface="Times New Roman"/>
                          <a:sym typeface="Times New Roman"/>
                        </a:rPr>
                        <a:t>sic</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C</a:t>
                      </a:r>
                      <a:r>
                        <a:rPr lang="en">
                          <a:highlight>
                            <a:srgbClr val="FF9900"/>
                          </a:highlight>
                          <a:latin typeface="Times New Roman"/>
                          <a:ea typeface="Times New Roman"/>
                          <a:cs typeface="Times New Roman"/>
                          <a:sym typeface="Times New Roman"/>
                        </a:rPr>
                        <a:t>u</a:t>
                      </a:r>
                      <a:r>
                        <a:rPr lang="en">
                          <a:latin typeface="Times New Roman"/>
                          <a:ea typeface="Times New Roman"/>
                          <a:cs typeface="Times New Roman"/>
                          <a:sym typeface="Times New Roman"/>
                        </a:rPr>
                        <a:t>b</a:t>
                      </a:r>
                      <a:endParaRPr>
                        <a:latin typeface="Times New Roman"/>
                        <a:ea typeface="Times New Roman"/>
                        <a:cs typeface="Times New Roman"/>
                        <a:sym typeface="Times New Roman"/>
                      </a:endParaRPr>
                    </a:p>
                  </a:txBody>
                  <a:tcPr marT="91425" marB="91425" marR="91425" marL="91425"/>
                </a:tc>
              </a:tr>
            </a:tbl>
          </a:graphicData>
        </a:graphic>
      </p:graphicFrame>
      <p:graphicFrame>
        <p:nvGraphicFramePr>
          <p:cNvPr id="145" name="Google Shape;145;p24"/>
          <p:cNvGraphicFramePr/>
          <p:nvPr/>
        </p:nvGraphicFramePr>
        <p:xfrm>
          <a:off x="6770250" y="1567813"/>
          <a:ext cx="3000000" cy="3000000"/>
        </p:xfrm>
        <a:graphic>
          <a:graphicData uri="http://schemas.openxmlformats.org/drawingml/2006/table">
            <a:tbl>
              <a:tblPr>
                <a:noFill/>
                <a:tableStyleId>{EF7B2406-BEE2-485A-8771-BD79D7831A1F}</a:tableStyleId>
              </a:tblPr>
              <a:tblGrid>
                <a:gridCol w="951475"/>
                <a:gridCol w="951475"/>
              </a:tblGrid>
              <a:tr h="516675">
                <a:tc>
                  <a:txBody>
                    <a:bodyPr/>
                    <a:lstStyle/>
                    <a:p>
                      <a:pPr indent="0" lvl="0" marL="0" rtl="0" algn="l">
                        <a:spcBef>
                          <a:spcPts val="0"/>
                        </a:spcBef>
                        <a:spcAft>
                          <a:spcPts val="0"/>
                        </a:spcAft>
                        <a:buNone/>
                      </a:pPr>
                      <a:r>
                        <a:rPr lang="en">
                          <a:latin typeface="Times New Roman"/>
                          <a:ea typeface="Times New Roman"/>
                          <a:cs typeface="Times New Roman"/>
                          <a:sym typeface="Times New Roman"/>
                        </a:rPr>
                        <a:t>V</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W</a:t>
                      </a:r>
                      <a:r>
                        <a:rPr lang="en">
                          <a:latin typeface="Times New Roman"/>
                          <a:ea typeface="Times New Roman"/>
                          <a:cs typeface="Times New Roman"/>
                          <a:sym typeface="Times New Roman"/>
                        </a:rPr>
                        <a:t>ave</a:t>
                      </a:r>
                      <a:endParaRPr>
                        <a:latin typeface="Times New Roman"/>
                        <a:ea typeface="Times New Roman"/>
                        <a:cs typeface="Times New Roman"/>
                        <a:sym typeface="Times New Roman"/>
                      </a:endParaRPr>
                    </a:p>
                  </a:txBody>
                  <a:tcPr marT="91425" marB="91425" marR="91425" marL="91425"/>
                </a:tc>
              </a:tr>
              <a:tr h="488125">
                <a:tc>
                  <a:txBody>
                    <a:bodyPr/>
                    <a:lstStyle/>
                    <a:p>
                      <a:pPr indent="0" lvl="0" marL="0" rtl="0" algn="l">
                        <a:spcBef>
                          <a:spcPts val="0"/>
                        </a:spcBef>
                        <a:spcAft>
                          <a:spcPts val="0"/>
                        </a:spcAft>
                        <a:buNone/>
                      </a:pPr>
                      <a:r>
                        <a:rPr lang="en">
                          <a:latin typeface="Times New Roman"/>
                          <a:ea typeface="Times New Roman"/>
                          <a:cs typeface="Times New Roman"/>
                          <a:sym typeface="Times New Roman"/>
                        </a:rPr>
                        <a:t>G</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G</a:t>
                      </a:r>
                      <a:r>
                        <a:rPr lang="en">
                          <a:latin typeface="Times New Roman"/>
                          <a:ea typeface="Times New Roman"/>
                          <a:cs typeface="Times New Roman"/>
                          <a:sym typeface="Times New Roman"/>
                        </a:rPr>
                        <a:t>ap</a:t>
                      </a:r>
                      <a:endParaRPr>
                        <a:latin typeface="Times New Roman"/>
                        <a:ea typeface="Times New Roman"/>
                        <a:cs typeface="Times New Roman"/>
                        <a:sym typeface="Times New Roman"/>
                      </a:endParaRPr>
                    </a:p>
                  </a:txBody>
                  <a:tcPr marT="91425" marB="91425" marR="91425" marL="91425"/>
                </a:tc>
              </a:tr>
              <a:tr h="488125">
                <a:tc>
                  <a:txBody>
                    <a:bodyPr/>
                    <a:lstStyle/>
                    <a:p>
                      <a:pPr indent="0" lvl="0" marL="0" rtl="0" algn="l">
                        <a:spcBef>
                          <a:spcPts val="0"/>
                        </a:spcBef>
                        <a:spcAft>
                          <a:spcPts val="0"/>
                        </a:spcAft>
                        <a:buNone/>
                      </a:pPr>
                      <a:r>
                        <a:rPr lang="en">
                          <a:latin typeface="Times New Roman"/>
                          <a:ea typeface="Times New Roman"/>
                          <a:cs typeface="Times New Roman"/>
                          <a:sym typeface="Times New Roman"/>
                        </a:rPr>
                        <a:t>C</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highlight>
                            <a:srgbClr val="FF9900"/>
                          </a:highlight>
                          <a:latin typeface="Times New Roman"/>
                          <a:ea typeface="Times New Roman"/>
                          <a:cs typeface="Times New Roman"/>
                          <a:sym typeface="Times New Roman"/>
                        </a:rPr>
                        <a:t>C</a:t>
                      </a:r>
                      <a:r>
                        <a:rPr lang="en">
                          <a:latin typeface="Times New Roman"/>
                          <a:ea typeface="Times New Roman"/>
                          <a:cs typeface="Times New Roman"/>
                          <a:sym typeface="Times New Roman"/>
                        </a:rPr>
                        <a:t>ap</a:t>
                      </a:r>
                      <a:endParaRPr>
                        <a:latin typeface="Times New Roman"/>
                        <a:ea typeface="Times New Roman"/>
                        <a:cs typeface="Times New Roman"/>
                        <a:sym typeface="Times New Roman"/>
                      </a:endParaRPr>
                    </a:p>
                  </a:txBody>
                  <a:tcPr marT="91425" marB="91425" marR="91425" marL="91425"/>
                </a:tc>
              </a:tr>
              <a:tr h="488125">
                <a:tc>
                  <a:txBody>
                    <a:bodyPr/>
                    <a:lstStyle/>
                    <a:p>
                      <a:pPr indent="0" lvl="0" marL="0" rtl="0" algn="l">
                        <a:spcBef>
                          <a:spcPts val="0"/>
                        </a:spcBef>
                        <a:spcAft>
                          <a:spcPts val="0"/>
                        </a:spcAft>
                        <a:buNone/>
                      </a:pPr>
                      <a:r>
                        <a:rPr lang="en">
                          <a:latin typeface="Times New Roman"/>
                          <a:ea typeface="Times New Roman"/>
                          <a:cs typeface="Times New Roman"/>
                          <a:sym typeface="Times New Roman"/>
                        </a:rPr>
                        <a:t>S</a:t>
                      </a:r>
                      <a:endParaRPr>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latin typeface="Times New Roman"/>
                          <a:ea typeface="Times New Roman"/>
                          <a:cs typeface="Times New Roman"/>
                          <a:sym typeface="Times New Roman"/>
                        </a:rPr>
                        <a:t>Use</a:t>
                      </a:r>
                      <a:r>
                        <a:rPr lang="en">
                          <a:highlight>
                            <a:srgbClr val="FF9900"/>
                          </a:highlight>
                          <a:latin typeface="Times New Roman"/>
                          <a:ea typeface="Times New Roman"/>
                          <a:cs typeface="Times New Roman"/>
                          <a:sym typeface="Times New Roman"/>
                        </a:rPr>
                        <a:t>s</a:t>
                      </a:r>
                      <a:endParaRPr>
                        <a:highlight>
                          <a:srgbClr val="FF9900"/>
                        </a:highlight>
                        <a:latin typeface="Times New Roman"/>
                        <a:ea typeface="Times New Roman"/>
                        <a:cs typeface="Times New Roman"/>
                        <a:sym typeface="Times New Roman"/>
                      </a:endParaRPr>
                    </a:p>
                  </a:txBody>
                  <a:tcPr marT="91425" marB="91425" marR="91425" marL="91425"/>
                </a:tc>
              </a:tr>
            </a:tbl>
          </a:graphicData>
        </a:graphic>
      </p:graphicFrame>
      <p:sp>
        <p:nvSpPr>
          <p:cNvPr id="146" name="Google Shape;146;p24"/>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01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Theseus and the Minotaur</a:t>
            </a:r>
            <a:endParaRPr>
              <a:solidFill>
                <a:srgbClr val="000000"/>
              </a:solidFill>
            </a:endParaRPr>
          </a:p>
        </p:txBody>
      </p:sp>
      <p:sp>
        <p:nvSpPr>
          <p:cNvPr id="63" name="Google Shape;63;p14"/>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14"/>
          <p:cNvPicPr preferRelativeResize="0"/>
          <p:nvPr/>
        </p:nvPicPr>
        <p:blipFill>
          <a:blip r:embed="rId3">
            <a:alphaModFix/>
          </a:blip>
          <a:stretch>
            <a:fillRect/>
          </a:stretch>
        </p:blipFill>
        <p:spPr>
          <a:xfrm>
            <a:off x="4209800" y="1363363"/>
            <a:ext cx="4719374" cy="2416774"/>
          </a:xfrm>
          <a:prstGeom prst="rect">
            <a:avLst/>
          </a:prstGeom>
          <a:noFill/>
          <a:ln>
            <a:noFill/>
          </a:ln>
        </p:spPr>
      </p:pic>
      <p:pic>
        <p:nvPicPr>
          <p:cNvPr id="65" name="Google Shape;65;p14"/>
          <p:cNvPicPr preferRelativeResize="0"/>
          <p:nvPr/>
        </p:nvPicPr>
        <p:blipFill>
          <a:blip r:embed="rId4">
            <a:alphaModFix/>
          </a:blip>
          <a:stretch>
            <a:fillRect/>
          </a:stretch>
        </p:blipFill>
        <p:spPr>
          <a:xfrm>
            <a:off x="181875" y="1363376"/>
            <a:ext cx="4027932" cy="2416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Classics in Mathematics</a:t>
            </a:r>
            <a:endParaRPr>
              <a:solidFill>
                <a:srgbClr val="000000"/>
              </a:solidFill>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Euclid - basic geometry</a:t>
            </a:r>
            <a:endParaRPr>
              <a:solidFill>
                <a:schemeClr val="lt1"/>
              </a:solidFill>
              <a:highlight>
                <a:schemeClr val="dk1"/>
              </a:highlight>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Pythagoras - Pythagorean theorem and π</a:t>
            </a:r>
            <a:endParaRPr>
              <a:solidFill>
                <a:schemeClr val="lt1"/>
              </a:solidFill>
              <a:highlight>
                <a:schemeClr val="dk1"/>
              </a:highlight>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highlight>
                  <a:schemeClr val="dk1"/>
                </a:highlight>
                <a:latin typeface="Times New Roman"/>
                <a:ea typeface="Times New Roman"/>
                <a:cs typeface="Times New Roman"/>
                <a:sym typeface="Times New Roman"/>
              </a:rPr>
              <a:t>Archimedes - law of displacement and pulley system</a:t>
            </a:r>
            <a:endParaRPr>
              <a:solidFill>
                <a:schemeClr val="lt1"/>
              </a:solidFill>
              <a:highlight>
                <a:schemeClr val="dk1"/>
              </a:highlight>
              <a:latin typeface="Times New Roman"/>
              <a:ea typeface="Times New Roman"/>
              <a:cs typeface="Times New Roman"/>
              <a:sym typeface="Times New Roman"/>
            </a:endParaRPr>
          </a:p>
        </p:txBody>
      </p:sp>
      <p:pic>
        <p:nvPicPr>
          <p:cNvPr id="72" name="Google Shape;72;p15"/>
          <p:cNvPicPr preferRelativeResize="0"/>
          <p:nvPr/>
        </p:nvPicPr>
        <p:blipFill>
          <a:blip r:embed="rId3">
            <a:alphaModFix/>
          </a:blip>
          <a:stretch>
            <a:fillRect/>
          </a:stretch>
        </p:blipFill>
        <p:spPr>
          <a:xfrm>
            <a:off x="6748925" y="778700"/>
            <a:ext cx="1843875" cy="3586101"/>
          </a:xfrm>
          <a:prstGeom prst="rect">
            <a:avLst/>
          </a:prstGeom>
          <a:noFill/>
          <a:ln>
            <a:noFill/>
          </a:ln>
        </p:spPr>
      </p:pic>
      <p:sp>
        <p:nvSpPr>
          <p:cNvPr id="73" name="Google Shape;73;p15"/>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Times New Roman"/>
                <a:ea typeface="Times New Roman"/>
                <a:cs typeface="Times New Roman"/>
                <a:sym typeface="Times New Roman"/>
              </a:rPr>
              <a:t>Classics in </a:t>
            </a:r>
            <a:r>
              <a:rPr b="1" lang="en">
                <a:solidFill>
                  <a:schemeClr val="lt1"/>
                </a:solidFill>
                <a:latin typeface="Times New Roman"/>
                <a:ea typeface="Times New Roman"/>
                <a:cs typeface="Times New Roman"/>
                <a:sym typeface="Times New Roman"/>
              </a:rPr>
              <a:t>Politics</a:t>
            </a:r>
            <a:endParaRPr b="1">
              <a:solidFill>
                <a:schemeClr val="lt1"/>
              </a:solidFill>
              <a:latin typeface="Times New Roman"/>
              <a:ea typeface="Times New Roman"/>
              <a:cs typeface="Times New Roman"/>
              <a:sym typeface="Times New Roman"/>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Aristotle - Ethos, Pathos, Logos</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Cicero - docere, delectare, et movere</a:t>
            </a:r>
            <a:endParaRPr>
              <a:solidFill>
                <a:schemeClr val="lt1"/>
              </a:solidFill>
              <a:latin typeface="Times New Roman"/>
              <a:ea typeface="Times New Roman"/>
              <a:cs typeface="Times New Roman"/>
              <a:sym typeface="Times New Roman"/>
            </a:endParaRPr>
          </a:p>
        </p:txBody>
      </p:sp>
      <p:pic>
        <p:nvPicPr>
          <p:cNvPr id="80" name="Google Shape;80;p16"/>
          <p:cNvPicPr preferRelativeResize="0"/>
          <p:nvPr/>
        </p:nvPicPr>
        <p:blipFill>
          <a:blip r:embed="rId3">
            <a:alphaModFix/>
          </a:blip>
          <a:stretch>
            <a:fillRect/>
          </a:stretch>
        </p:blipFill>
        <p:spPr>
          <a:xfrm>
            <a:off x="3824850" y="-531675"/>
            <a:ext cx="4796901" cy="6206852"/>
          </a:xfrm>
          <a:prstGeom prst="rect">
            <a:avLst/>
          </a:prstGeom>
          <a:noFill/>
          <a:ln>
            <a:noFill/>
          </a:ln>
        </p:spPr>
      </p:pic>
      <p:sp>
        <p:nvSpPr>
          <p:cNvPr id="81" name="Google Shape;81;p16"/>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Classics in </a:t>
            </a:r>
            <a:r>
              <a:rPr lang="en">
                <a:solidFill>
                  <a:srgbClr val="000000"/>
                </a:solidFill>
              </a:rPr>
              <a:t>Philosophy</a:t>
            </a:r>
            <a:endParaRPr>
              <a:solidFill>
                <a:srgbClr val="000000"/>
              </a:solidFill>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Socrates - Socratic method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Plato - 3 parts of the soul </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lang="en">
                <a:solidFill>
                  <a:schemeClr val="lt1"/>
                </a:solidFill>
                <a:latin typeface="Times New Roman"/>
                <a:ea typeface="Times New Roman"/>
                <a:cs typeface="Times New Roman"/>
                <a:sym typeface="Times New Roman"/>
              </a:rPr>
              <a:t>Democritus - believed everything was made up of indivisible particles</a:t>
            </a:r>
            <a:r>
              <a:rPr lang="en"/>
              <a:t> </a:t>
            </a:r>
            <a:endParaRPr/>
          </a:p>
        </p:txBody>
      </p:sp>
      <p:pic>
        <p:nvPicPr>
          <p:cNvPr id="88" name="Google Shape;88;p17"/>
          <p:cNvPicPr preferRelativeResize="0"/>
          <p:nvPr/>
        </p:nvPicPr>
        <p:blipFill>
          <a:blip r:embed="rId3">
            <a:alphaModFix/>
          </a:blip>
          <a:stretch>
            <a:fillRect/>
          </a:stretch>
        </p:blipFill>
        <p:spPr>
          <a:xfrm>
            <a:off x="5916900" y="2571750"/>
            <a:ext cx="2275400" cy="2275400"/>
          </a:xfrm>
          <a:prstGeom prst="rect">
            <a:avLst/>
          </a:prstGeom>
          <a:noFill/>
          <a:ln>
            <a:noFill/>
          </a:ln>
        </p:spPr>
      </p:pic>
      <p:sp>
        <p:nvSpPr>
          <p:cNvPr id="89" name="Google Shape;89;p17"/>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Classics in </a:t>
            </a:r>
            <a:r>
              <a:rPr lang="en">
                <a:solidFill>
                  <a:srgbClr val="000000"/>
                </a:solidFill>
              </a:rPr>
              <a:t>Architecture</a:t>
            </a:r>
            <a:endParaRPr>
              <a:solidFill>
                <a:srgbClr val="000000"/>
              </a:solidFill>
            </a:endParaRPr>
          </a:p>
        </p:txBody>
      </p:sp>
      <p:sp>
        <p:nvSpPr>
          <p:cNvPr id="95" name="Google Shape;9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Most US government architecture uses unpainted columns and the color white</a:t>
            </a:r>
            <a:endParaRPr>
              <a:solidFill>
                <a:schemeClr val="lt1"/>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Washington Monument = obelisk</a:t>
            </a:r>
            <a:endParaRPr>
              <a:solidFill>
                <a:schemeClr val="lt1"/>
              </a:solidFill>
              <a:latin typeface="Times New Roman"/>
              <a:ea typeface="Times New Roman"/>
              <a:cs typeface="Times New Roman"/>
              <a:sym typeface="Times New Roman"/>
            </a:endParaRPr>
          </a:p>
        </p:txBody>
      </p:sp>
      <p:pic>
        <p:nvPicPr>
          <p:cNvPr id="96" name="Google Shape;96;p18"/>
          <p:cNvPicPr preferRelativeResize="0"/>
          <p:nvPr/>
        </p:nvPicPr>
        <p:blipFill>
          <a:blip r:embed="rId3">
            <a:alphaModFix/>
          </a:blip>
          <a:stretch>
            <a:fillRect/>
          </a:stretch>
        </p:blipFill>
        <p:spPr>
          <a:xfrm>
            <a:off x="5854396" y="1696201"/>
            <a:ext cx="2342625" cy="3123500"/>
          </a:xfrm>
          <a:prstGeom prst="rect">
            <a:avLst/>
          </a:prstGeom>
          <a:noFill/>
          <a:ln>
            <a:noFill/>
          </a:ln>
        </p:spPr>
      </p:pic>
      <p:sp>
        <p:nvSpPr>
          <p:cNvPr id="97" name="Google Shape;97;p18"/>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0000"/>
                </a:solidFill>
              </a:rPr>
              <a:t>Why is this important?</a:t>
            </a:r>
            <a:endParaRPr>
              <a:solidFill>
                <a:srgbClr val="000000"/>
              </a:solidFill>
            </a:endParaRPr>
          </a:p>
        </p:txBody>
      </p:sp>
      <p:sp>
        <p:nvSpPr>
          <p:cNvPr id="103" name="Google Shape;10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Important for not just studying ancient culture, but also for understanding it</a:t>
            </a:r>
            <a:endParaRPr>
              <a:solidFill>
                <a:schemeClr val="lt1"/>
              </a:solidFill>
              <a:latin typeface="Times New Roman"/>
              <a:ea typeface="Times New Roman"/>
              <a:cs typeface="Times New Roman"/>
              <a:sym typeface="Times New Roman"/>
            </a:endParaRPr>
          </a:p>
        </p:txBody>
      </p:sp>
      <p:sp>
        <p:nvSpPr>
          <p:cNvPr id="104" name="Google Shape;104;p19"/>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Conjugating English Verbs</a:t>
            </a:r>
            <a:endParaRPr/>
          </a:p>
        </p:txBody>
      </p:sp>
      <p:sp>
        <p:nvSpPr>
          <p:cNvPr id="110" name="Google Shape;110;p20"/>
          <p:cNvSpPr txBox="1"/>
          <p:nvPr>
            <p:ph idx="1" type="body"/>
          </p:nvPr>
        </p:nvSpPr>
        <p:spPr>
          <a:xfrm>
            <a:off x="311700" y="5662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Let’s </a:t>
            </a:r>
            <a:r>
              <a:rPr lang="en">
                <a:solidFill>
                  <a:schemeClr val="lt1"/>
                </a:solidFill>
                <a:latin typeface="Times New Roman"/>
                <a:ea typeface="Times New Roman"/>
                <a:cs typeface="Times New Roman"/>
                <a:sym typeface="Times New Roman"/>
              </a:rPr>
              <a:t>conjugate</a:t>
            </a:r>
            <a:r>
              <a:rPr lang="en">
                <a:solidFill>
                  <a:schemeClr val="lt1"/>
                </a:solidFill>
                <a:latin typeface="Times New Roman"/>
                <a:ea typeface="Times New Roman"/>
                <a:cs typeface="Times New Roman"/>
                <a:sym typeface="Times New Roman"/>
              </a:rPr>
              <a:t> “to be” in English</a:t>
            </a:r>
            <a:endParaRPr>
              <a:solidFill>
                <a:schemeClr val="lt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graphicFrame>
        <p:nvGraphicFramePr>
          <p:cNvPr id="111" name="Google Shape;111;p20"/>
          <p:cNvGraphicFramePr/>
          <p:nvPr/>
        </p:nvGraphicFramePr>
        <p:xfrm>
          <a:off x="952500" y="1383125"/>
          <a:ext cx="3000000" cy="3000000"/>
        </p:xfrm>
        <a:graphic>
          <a:graphicData uri="http://schemas.openxmlformats.org/drawingml/2006/table">
            <a:tbl>
              <a:tblPr>
                <a:noFill/>
                <a:tableStyleId>{EF7B2406-BEE2-485A-8771-BD79D7831A1F}</a:tableStyleId>
              </a:tblPr>
              <a:tblGrid>
                <a:gridCol w="3619500"/>
                <a:gridCol w="3619500"/>
              </a:tblGrid>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I am</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We are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You are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You (pl) are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He/She/It is</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highlight>
                            <a:schemeClr val="dk1"/>
                          </a:highlight>
                          <a:latin typeface="Times New Roman"/>
                          <a:ea typeface="Times New Roman"/>
                          <a:cs typeface="Times New Roman"/>
                          <a:sym typeface="Times New Roman"/>
                        </a:rPr>
                        <a:t>They are</a:t>
                      </a:r>
                      <a:endParaRPr>
                        <a:solidFill>
                          <a:schemeClr val="lt1"/>
                        </a:solidFill>
                        <a:highlight>
                          <a:schemeClr val="dk1"/>
                        </a:highlight>
                        <a:latin typeface="Times New Roman"/>
                        <a:ea typeface="Times New Roman"/>
                        <a:cs typeface="Times New Roman"/>
                        <a:sym typeface="Times New Roman"/>
                      </a:endParaRPr>
                    </a:p>
                  </a:txBody>
                  <a:tcPr marT="91425" marB="91425" marR="91425" marL="91425"/>
                </a:tc>
              </a:tr>
            </a:tbl>
          </a:graphicData>
        </a:graphic>
      </p:graphicFrame>
      <p:sp>
        <p:nvSpPr>
          <p:cNvPr id="112" name="Google Shape;112;p20"/>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Conjugating English Verbs</a:t>
            </a:r>
            <a:endParaRPr/>
          </a:p>
        </p:txBody>
      </p:sp>
      <p:sp>
        <p:nvSpPr>
          <p:cNvPr id="118" name="Google Shape;118;p21"/>
          <p:cNvSpPr txBox="1"/>
          <p:nvPr>
            <p:ph idx="1" type="body"/>
          </p:nvPr>
        </p:nvSpPr>
        <p:spPr>
          <a:xfrm>
            <a:off x="311700" y="576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Font typeface="Times New Roman"/>
              <a:buChar char="●"/>
            </a:pPr>
            <a:r>
              <a:rPr lang="en">
                <a:solidFill>
                  <a:schemeClr val="lt1"/>
                </a:solidFill>
                <a:latin typeface="Times New Roman"/>
                <a:ea typeface="Times New Roman"/>
                <a:cs typeface="Times New Roman"/>
                <a:sym typeface="Times New Roman"/>
              </a:rPr>
              <a:t>Let’s conjugate “to walk” in English, but in the past tense</a:t>
            </a:r>
            <a:endParaRPr>
              <a:solidFill>
                <a:schemeClr val="lt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a:p>
        </p:txBody>
      </p:sp>
      <p:graphicFrame>
        <p:nvGraphicFramePr>
          <p:cNvPr id="119" name="Google Shape;119;p21"/>
          <p:cNvGraphicFramePr/>
          <p:nvPr/>
        </p:nvGraphicFramePr>
        <p:xfrm>
          <a:off x="952500" y="1516825"/>
          <a:ext cx="3000000" cy="3000000"/>
        </p:xfrm>
        <a:graphic>
          <a:graphicData uri="http://schemas.openxmlformats.org/drawingml/2006/table">
            <a:tbl>
              <a:tblPr>
                <a:noFill/>
                <a:tableStyleId>{EF7B2406-BEE2-485A-8771-BD79D7831A1F}</a:tableStyleId>
              </a:tblPr>
              <a:tblGrid>
                <a:gridCol w="3619500"/>
                <a:gridCol w="3619500"/>
              </a:tblGrid>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I walked</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We walked</a:t>
                      </a:r>
                      <a:endParaRPr>
                        <a:solidFill>
                          <a:schemeClr val="lt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You walked</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You (pl) walked</a:t>
                      </a:r>
                      <a:endParaRPr>
                        <a:solidFill>
                          <a:schemeClr val="lt1"/>
                        </a:solidFill>
                        <a:latin typeface="Times New Roman"/>
                        <a:ea typeface="Times New Roman"/>
                        <a:cs typeface="Times New Roman"/>
                        <a:sym typeface="Times New Roman"/>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He/She/It walked</a:t>
                      </a:r>
                      <a:endParaRPr>
                        <a:solidFill>
                          <a:schemeClr val="lt1"/>
                        </a:solidFill>
                        <a:latin typeface="Times New Roman"/>
                        <a:ea typeface="Times New Roman"/>
                        <a:cs typeface="Times New Roman"/>
                        <a:sym typeface="Times New Roman"/>
                      </a:endParaRPr>
                    </a:p>
                  </a:txBody>
                  <a:tcPr marT="91425" marB="91425" marR="91425" marL="91425"/>
                </a:tc>
                <a:tc>
                  <a:txBody>
                    <a:bodyPr/>
                    <a:lstStyle/>
                    <a:p>
                      <a:pPr indent="0" lvl="0" marL="0" rtl="0" algn="l">
                        <a:spcBef>
                          <a:spcPts val="0"/>
                        </a:spcBef>
                        <a:spcAft>
                          <a:spcPts val="0"/>
                        </a:spcAft>
                        <a:buNone/>
                      </a:pPr>
                      <a:r>
                        <a:rPr lang="en">
                          <a:solidFill>
                            <a:schemeClr val="lt1"/>
                          </a:solidFill>
                          <a:latin typeface="Times New Roman"/>
                          <a:ea typeface="Times New Roman"/>
                          <a:cs typeface="Times New Roman"/>
                          <a:sym typeface="Times New Roman"/>
                        </a:rPr>
                        <a:t>They walked</a:t>
                      </a:r>
                      <a:endParaRPr>
                        <a:solidFill>
                          <a:schemeClr val="lt1"/>
                        </a:solidFill>
                        <a:latin typeface="Times New Roman"/>
                        <a:ea typeface="Times New Roman"/>
                        <a:cs typeface="Times New Roman"/>
                        <a:sym typeface="Times New Roman"/>
                      </a:endParaRPr>
                    </a:p>
                  </a:txBody>
                  <a:tcPr marT="91425" marB="91425" marR="91425" marL="91425"/>
                </a:tc>
              </a:tr>
            </a:tbl>
          </a:graphicData>
        </a:graphic>
      </p:graphicFrame>
      <p:sp>
        <p:nvSpPr>
          <p:cNvPr id="120" name="Google Shape;120;p21"/>
          <p:cNvSpPr/>
          <p:nvPr/>
        </p:nvSpPr>
        <p:spPr>
          <a:xfrm>
            <a:off x="0" y="2197325"/>
            <a:ext cx="4907100" cy="2946300"/>
          </a:xfrm>
          <a:prstGeom prst="rtTriangle">
            <a:avLst/>
          </a:prstGeom>
          <a:solidFill>
            <a:srgbClr val="2D7D2D"/>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