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d6ca2d86c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d6ca2d86c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d6ca2d86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d6ca2d86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8206d186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8206d186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our final lesson together, we will go over pronouns and interrogatives. In English, pronouns are used to refer back to a subject once they have been mentioned in a sentence. For example, in the sentence “Alicia will get her cookies,” her is the pronoun representing Alicia. Here are some examples of pronouns in Latin. Pronouns, just like nouns, take cases, but for now, we will only learn the nominative case of pronouns.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d6ca2d86c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d6ca2d86c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d6ca2d86c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d6ca2d86c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d6ca2d86c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d6ca2d86c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Interrogatives are words used in questions. Here are some interrogative words in Latin.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d6ca2d86c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d6ca2d86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d6ca2d86c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d6ca2d86c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d6ca2d86c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d6ca2d86c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sentences are designed to test every aspect of what we have learned so far. See if you can recall earlier concepts and vocab to translate both from Latin to English and from English to Latin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187199" y="152750"/>
            <a:ext cx="3324827" cy="2044575"/>
          </a:xfrm>
          <a:prstGeom prst="rect">
            <a:avLst/>
          </a:prstGeom>
          <a:noFill/>
          <a:ln>
            <a:noFill/>
          </a:ln>
        </p:spPr>
      </p:pic>
      <p:sp>
        <p:nvSpPr>
          <p:cNvPr id="56" name="Google Shape;56;p13"/>
          <p:cNvSpPr txBox="1"/>
          <p:nvPr/>
        </p:nvSpPr>
        <p:spPr>
          <a:xfrm>
            <a:off x="3872400" y="1545450"/>
            <a:ext cx="4959900" cy="1026300"/>
          </a:xfrm>
          <a:prstGeom prst="rect">
            <a:avLst/>
          </a:prstGeom>
          <a:noFill/>
          <a:ln>
            <a:noFill/>
          </a:ln>
        </p:spPr>
        <p:txBody>
          <a:bodyPr anchorCtr="0" anchor="b" bIns="91425" lIns="91425" spcFirstLastPara="1" rIns="91425" wrap="square" tIns="91425">
            <a:normAutofit/>
          </a:bodyPr>
          <a:lstStyle/>
          <a:p>
            <a:pPr indent="0" lvl="0" marL="0" rtl="0" algn="r">
              <a:spcBef>
                <a:spcPts val="0"/>
              </a:spcBef>
              <a:spcAft>
                <a:spcPts val="0"/>
              </a:spcAft>
              <a:buNone/>
            </a:pPr>
            <a:r>
              <a:rPr b="1" lang="en" sz="4000">
                <a:solidFill>
                  <a:srgbClr val="000000"/>
                </a:solidFill>
                <a:latin typeface="Times New Roman"/>
                <a:ea typeface="Times New Roman"/>
                <a:cs typeface="Times New Roman"/>
                <a:sym typeface="Times New Roman"/>
              </a:rPr>
              <a:t>Lesson </a:t>
            </a:r>
            <a:r>
              <a:rPr b="1" lang="en" sz="4000">
                <a:latin typeface="Times New Roman"/>
                <a:ea typeface="Times New Roman"/>
                <a:cs typeface="Times New Roman"/>
                <a:sym typeface="Times New Roman"/>
              </a:rPr>
              <a:t>X</a:t>
            </a:r>
            <a:endParaRPr b="1" sz="4000">
              <a:solidFill>
                <a:srgbClr val="000000"/>
              </a:solidFill>
              <a:latin typeface="Times New Roman"/>
              <a:ea typeface="Times New Roman"/>
              <a:cs typeface="Times New Roman"/>
              <a:sym typeface="Times New Roman"/>
            </a:endParaRPr>
          </a:p>
        </p:txBody>
      </p:sp>
      <p:sp>
        <p:nvSpPr>
          <p:cNvPr id="57" name="Google Shape;57;p13"/>
          <p:cNvSpPr txBox="1"/>
          <p:nvPr/>
        </p:nvSpPr>
        <p:spPr>
          <a:xfrm>
            <a:off x="4266600" y="2571750"/>
            <a:ext cx="4565700" cy="792600"/>
          </a:xfrm>
          <a:prstGeom prst="rect">
            <a:avLst/>
          </a:prstGeom>
          <a:noFill/>
          <a:ln>
            <a:noFill/>
          </a:ln>
        </p:spPr>
        <p:txBody>
          <a:bodyPr anchorCtr="0" anchor="t" bIns="91425" lIns="91425" spcFirstLastPara="1" rIns="91425" wrap="square" tIns="91425">
            <a:normAutofit/>
          </a:bodyPr>
          <a:lstStyle/>
          <a:p>
            <a:pPr indent="0" lvl="0" marL="0" rtl="0" algn="r">
              <a:spcBef>
                <a:spcPts val="0"/>
              </a:spcBef>
              <a:spcAft>
                <a:spcPts val="0"/>
              </a:spcAft>
              <a:buNone/>
            </a:pPr>
            <a:r>
              <a:rPr b="1" lang="en" sz="2800">
                <a:latin typeface="Times New Roman"/>
                <a:ea typeface="Times New Roman"/>
                <a:cs typeface="Times New Roman"/>
                <a:sym typeface="Times New Roman"/>
              </a:rPr>
              <a:t>Pronouns and </a:t>
            </a:r>
            <a:r>
              <a:rPr b="1" lang="en" sz="2800">
                <a:latin typeface="Times New Roman"/>
                <a:ea typeface="Times New Roman"/>
                <a:cs typeface="Times New Roman"/>
                <a:sym typeface="Times New Roman"/>
              </a:rPr>
              <a:t>Interrogatives</a:t>
            </a:r>
            <a:endParaRPr b="1" sz="2800">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FINAL VOCAB TEST (Answers)</a:t>
            </a:r>
            <a:endParaRPr b="1">
              <a:latin typeface="Times New Roman"/>
              <a:ea typeface="Times New Roman"/>
              <a:cs typeface="Times New Roman"/>
              <a:sym typeface="Times New Roman"/>
            </a:endParaRPr>
          </a:p>
        </p:txBody>
      </p:sp>
      <p:sp>
        <p:nvSpPr>
          <p:cNvPr id="121" name="Google Shape;121;p22"/>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In silence, the poet slowly teaches the good book.</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Now y’all walk and we quickly run out of the big door.</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Cur semper amant sed numquam docent bellōs amīcōs?</a:t>
            </a:r>
            <a:endParaRPr>
              <a:solidFill>
                <a:srgbClr val="000000"/>
              </a:solidFill>
              <a:latin typeface="Times New Roman"/>
              <a:ea typeface="Times New Roman"/>
              <a:cs typeface="Times New Roman"/>
              <a:sym typeface="Times New Roman"/>
            </a:endParaRPr>
          </a:p>
        </p:txBody>
      </p:sp>
      <p:sp>
        <p:nvSpPr>
          <p:cNvPr id="122" name="Google Shape;122;p22"/>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168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Hercules and the Hydra</a:t>
            </a:r>
            <a:endParaRPr b="1">
              <a:latin typeface="Times New Roman"/>
              <a:ea typeface="Times New Roman"/>
              <a:cs typeface="Times New Roman"/>
              <a:sym typeface="Times New Roman"/>
            </a:endParaRPr>
          </a:p>
        </p:txBody>
      </p:sp>
      <p:pic>
        <p:nvPicPr>
          <p:cNvPr id="63" name="Google Shape;63;p14"/>
          <p:cNvPicPr preferRelativeResize="0"/>
          <p:nvPr/>
        </p:nvPicPr>
        <p:blipFill>
          <a:blip r:embed="rId3">
            <a:alphaModFix/>
          </a:blip>
          <a:stretch>
            <a:fillRect/>
          </a:stretch>
        </p:blipFill>
        <p:spPr>
          <a:xfrm>
            <a:off x="5268095" y="3010704"/>
            <a:ext cx="2992403" cy="1828625"/>
          </a:xfrm>
          <a:prstGeom prst="rect">
            <a:avLst/>
          </a:prstGeom>
          <a:noFill/>
          <a:ln>
            <a:noFill/>
          </a:ln>
        </p:spPr>
      </p:pic>
      <p:pic>
        <p:nvPicPr>
          <p:cNvPr id="64" name="Google Shape;64;p14"/>
          <p:cNvPicPr preferRelativeResize="0"/>
          <p:nvPr/>
        </p:nvPicPr>
        <p:blipFill>
          <a:blip r:embed="rId4">
            <a:alphaModFix/>
          </a:blip>
          <a:stretch>
            <a:fillRect/>
          </a:stretch>
        </p:blipFill>
        <p:spPr>
          <a:xfrm>
            <a:off x="4914350" y="1150575"/>
            <a:ext cx="4063975" cy="1783775"/>
          </a:xfrm>
          <a:prstGeom prst="rect">
            <a:avLst/>
          </a:prstGeom>
          <a:noFill/>
          <a:ln>
            <a:noFill/>
          </a:ln>
        </p:spPr>
      </p:pic>
      <p:pic>
        <p:nvPicPr>
          <p:cNvPr id="65" name="Google Shape;65;p14"/>
          <p:cNvPicPr preferRelativeResize="0"/>
          <p:nvPr/>
        </p:nvPicPr>
        <p:blipFill>
          <a:blip r:embed="rId5">
            <a:alphaModFix/>
          </a:blip>
          <a:stretch>
            <a:fillRect/>
          </a:stretch>
        </p:blipFill>
        <p:spPr>
          <a:xfrm>
            <a:off x="176704" y="2716700"/>
            <a:ext cx="3659699" cy="2416626"/>
          </a:xfrm>
          <a:prstGeom prst="rect">
            <a:avLst/>
          </a:prstGeom>
          <a:noFill/>
          <a:ln>
            <a:noFill/>
          </a:ln>
        </p:spPr>
      </p:pic>
      <p:pic>
        <p:nvPicPr>
          <p:cNvPr id="66" name="Google Shape;66;p14"/>
          <p:cNvPicPr preferRelativeResize="0"/>
          <p:nvPr/>
        </p:nvPicPr>
        <p:blipFill>
          <a:blip r:embed="rId6">
            <a:alphaModFix/>
          </a:blip>
          <a:stretch>
            <a:fillRect/>
          </a:stretch>
        </p:blipFill>
        <p:spPr>
          <a:xfrm>
            <a:off x="386525" y="741646"/>
            <a:ext cx="3381076" cy="1975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Pronouns</a:t>
            </a:r>
            <a:endParaRPr b="1">
              <a:latin typeface="Times New Roman"/>
              <a:ea typeface="Times New Roman"/>
              <a:cs typeface="Times New Roman"/>
              <a:sym typeface="Times New Roman"/>
            </a:endParaRPr>
          </a:p>
        </p:txBody>
      </p:sp>
      <p:sp>
        <p:nvSpPr>
          <p:cNvPr id="72" name="Google Shape;72;p15"/>
          <p:cNvSpPr txBox="1"/>
          <p:nvPr>
            <p:ph idx="1" type="body"/>
          </p:nvPr>
        </p:nvSpPr>
        <p:spPr>
          <a:xfrm>
            <a:off x="4907100" y="1152475"/>
            <a:ext cx="3925200" cy="2463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“ego” - I</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“me” - me</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“illus” - he</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“illa” - she</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“illud” - it</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“nos” - we/us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“vos” - y’all</a:t>
            </a:r>
            <a:endParaRPr>
              <a:solidFill>
                <a:srgbClr val="000000"/>
              </a:solidFill>
              <a:latin typeface="Times New Roman"/>
              <a:ea typeface="Times New Roman"/>
              <a:cs typeface="Times New Roman"/>
              <a:sym typeface="Times New Roman"/>
            </a:endParaRPr>
          </a:p>
        </p:txBody>
      </p:sp>
      <p:sp>
        <p:nvSpPr>
          <p:cNvPr id="73" name="Google Shape;73;p15"/>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Pronoun Sentences</a:t>
            </a:r>
            <a:endParaRPr b="1">
              <a:latin typeface="Times New Roman"/>
              <a:ea typeface="Times New Roman"/>
              <a:cs typeface="Times New Roman"/>
              <a:sym typeface="Times New Roman"/>
            </a:endParaRPr>
          </a:p>
        </p:txBody>
      </p:sp>
      <p:sp>
        <p:nvSpPr>
          <p:cNvPr id="79" name="Google Shape;79;p16"/>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Illa docet amīcum</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Vos amant poetās et loberōs</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Nos habēmus bellās ianuās</a:t>
            </a:r>
            <a:endParaRPr>
              <a:solidFill>
                <a:srgbClr val="000000"/>
              </a:solidFill>
              <a:latin typeface="Times New Roman"/>
              <a:ea typeface="Times New Roman"/>
              <a:cs typeface="Times New Roman"/>
              <a:sym typeface="Times New Roman"/>
            </a:endParaRPr>
          </a:p>
        </p:txBody>
      </p:sp>
      <p:sp>
        <p:nvSpPr>
          <p:cNvPr id="80" name="Google Shape;80;p16"/>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Pronoun Sentences (Answers)</a:t>
            </a:r>
            <a:endParaRPr b="1">
              <a:latin typeface="Times New Roman"/>
              <a:ea typeface="Times New Roman"/>
              <a:cs typeface="Times New Roman"/>
              <a:sym typeface="Times New Roman"/>
            </a:endParaRPr>
          </a:p>
        </p:txBody>
      </p:sp>
      <p:sp>
        <p:nvSpPr>
          <p:cNvPr id="86" name="Google Shape;86;p17"/>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She is teaching the friend</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Y’all love poets and books</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We have </a:t>
            </a:r>
            <a:r>
              <a:rPr lang="en">
                <a:solidFill>
                  <a:srgbClr val="000000"/>
                </a:solidFill>
                <a:latin typeface="Times New Roman"/>
                <a:ea typeface="Times New Roman"/>
                <a:cs typeface="Times New Roman"/>
                <a:sym typeface="Times New Roman"/>
              </a:rPr>
              <a:t>beautiful</a:t>
            </a:r>
            <a:r>
              <a:rPr lang="en">
                <a:solidFill>
                  <a:srgbClr val="000000"/>
                </a:solidFill>
                <a:latin typeface="Times New Roman"/>
                <a:ea typeface="Times New Roman"/>
                <a:cs typeface="Times New Roman"/>
                <a:sym typeface="Times New Roman"/>
              </a:rPr>
              <a:t> doors</a:t>
            </a:r>
            <a:endParaRPr>
              <a:solidFill>
                <a:srgbClr val="000000"/>
              </a:solidFill>
              <a:latin typeface="Times New Roman"/>
              <a:ea typeface="Times New Roman"/>
              <a:cs typeface="Times New Roman"/>
              <a:sym typeface="Times New Roman"/>
            </a:endParaRPr>
          </a:p>
        </p:txBody>
      </p:sp>
      <p:sp>
        <p:nvSpPr>
          <p:cNvPr id="87" name="Google Shape;87;p17"/>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Interrogatives</a:t>
            </a:r>
            <a:endParaRPr b="1">
              <a:latin typeface="Times New Roman"/>
              <a:ea typeface="Times New Roman"/>
              <a:cs typeface="Times New Roman"/>
              <a:sym typeface="Times New Roman"/>
            </a:endParaRPr>
          </a:p>
        </p:txBody>
      </p:sp>
      <p:sp>
        <p:nvSpPr>
          <p:cNvPr id="93" name="Google Shape;93;p18"/>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t>
            </a:r>
            <a:r>
              <a:rPr lang="en">
                <a:solidFill>
                  <a:srgbClr val="000000"/>
                </a:solidFill>
                <a:latin typeface="Times New Roman"/>
                <a:ea typeface="Times New Roman"/>
                <a:cs typeface="Times New Roman"/>
                <a:sym typeface="Times New Roman"/>
              </a:rPr>
              <a:t>quid”</a:t>
            </a:r>
            <a:r>
              <a:rPr lang="en">
                <a:solidFill>
                  <a:srgbClr val="000000"/>
                </a:solidFill>
                <a:latin typeface="Times New Roman"/>
                <a:ea typeface="Times New Roman"/>
                <a:cs typeface="Times New Roman"/>
                <a:sym typeface="Times New Roman"/>
              </a:rPr>
              <a:t> - what</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t>
            </a:r>
            <a:r>
              <a:rPr lang="en">
                <a:solidFill>
                  <a:srgbClr val="000000"/>
                </a:solidFill>
                <a:latin typeface="Times New Roman"/>
                <a:ea typeface="Times New Roman"/>
                <a:cs typeface="Times New Roman"/>
                <a:sym typeface="Times New Roman"/>
              </a:rPr>
              <a:t>quis”</a:t>
            </a:r>
            <a:r>
              <a:rPr lang="en">
                <a:solidFill>
                  <a:srgbClr val="000000"/>
                </a:solidFill>
                <a:latin typeface="Times New Roman"/>
                <a:ea typeface="Times New Roman"/>
                <a:cs typeface="Times New Roman"/>
                <a:sym typeface="Times New Roman"/>
              </a:rPr>
              <a:t> - who</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“ubi” - where</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t>
            </a:r>
            <a:r>
              <a:rPr lang="en">
                <a:solidFill>
                  <a:srgbClr val="000000"/>
                </a:solidFill>
                <a:latin typeface="Times New Roman"/>
                <a:ea typeface="Times New Roman"/>
                <a:cs typeface="Times New Roman"/>
                <a:sym typeface="Times New Roman"/>
              </a:rPr>
              <a:t>quando”</a:t>
            </a:r>
            <a:r>
              <a:rPr lang="en">
                <a:solidFill>
                  <a:srgbClr val="000000"/>
                </a:solidFill>
                <a:latin typeface="Times New Roman"/>
                <a:ea typeface="Times New Roman"/>
                <a:cs typeface="Times New Roman"/>
                <a:sym typeface="Times New Roman"/>
              </a:rPr>
              <a:t> - when</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t>
            </a:r>
            <a:r>
              <a:rPr lang="en">
                <a:solidFill>
                  <a:srgbClr val="000000"/>
                </a:solidFill>
                <a:latin typeface="Times New Roman"/>
                <a:ea typeface="Times New Roman"/>
                <a:cs typeface="Times New Roman"/>
                <a:sym typeface="Times New Roman"/>
              </a:rPr>
              <a:t>cur”- </a:t>
            </a:r>
            <a:r>
              <a:rPr lang="en">
                <a:solidFill>
                  <a:srgbClr val="000000"/>
                </a:solidFill>
                <a:latin typeface="Times New Roman"/>
                <a:ea typeface="Times New Roman"/>
                <a:cs typeface="Times New Roman"/>
                <a:sym typeface="Times New Roman"/>
              </a:rPr>
              <a:t>why</a:t>
            </a:r>
            <a:endParaRPr>
              <a:solidFill>
                <a:srgbClr val="000000"/>
              </a:solidFill>
              <a:latin typeface="Times New Roman"/>
              <a:ea typeface="Times New Roman"/>
              <a:cs typeface="Times New Roman"/>
              <a:sym typeface="Times New Roman"/>
            </a:endParaRPr>
          </a:p>
        </p:txBody>
      </p:sp>
      <p:sp>
        <p:nvSpPr>
          <p:cNvPr id="94" name="Google Shape;94;p18"/>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Interrogative Sentences</a:t>
            </a:r>
            <a:endParaRPr b="1">
              <a:latin typeface="Times New Roman"/>
              <a:ea typeface="Times New Roman"/>
              <a:cs typeface="Times New Roman"/>
              <a:sym typeface="Times New Roman"/>
            </a:endParaRPr>
          </a:p>
        </p:txBody>
      </p:sp>
      <p:sp>
        <p:nvSpPr>
          <p:cNvPr id="100" name="Google Shape;100;p19"/>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Quid est prope puerōs?</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Ubi est puellam?</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 Cur est stilī in tabulīs?</a:t>
            </a:r>
            <a:endParaRPr>
              <a:solidFill>
                <a:srgbClr val="000000"/>
              </a:solidFill>
              <a:latin typeface="Times New Roman"/>
              <a:ea typeface="Times New Roman"/>
              <a:cs typeface="Times New Roman"/>
              <a:sym typeface="Times New Roman"/>
            </a:endParaRPr>
          </a:p>
        </p:txBody>
      </p:sp>
      <p:sp>
        <p:nvSpPr>
          <p:cNvPr id="101" name="Google Shape;101;p19"/>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Interrogative Sentences (Answers)</a:t>
            </a:r>
            <a:endParaRPr b="1">
              <a:latin typeface="Times New Roman"/>
              <a:ea typeface="Times New Roman"/>
              <a:cs typeface="Times New Roman"/>
              <a:sym typeface="Times New Roman"/>
            </a:endParaRPr>
          </a:p>
        </p:txBody>
      </p:sp>
      <p:sp>
        <p:nvSpPr>
          <p:cNvPr id="107" name="Google Shape;107;p20"/>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What is near the boys?</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Where is the girl?</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Why are pencils in writing boards?</a:t>
            </a:r>
            <a:endParaRPr>
              <a:solidFill>
                <a:srgbClr val="000000"/>
              </a:solidFill>
              <a:latin typeface="Times New Roman"/>
              <a:ea typeface="Times New Roman"/>
              <a:cs typeface="Times New Roman"/>
              <a:sym typeface="Times New Roman"/>
            </a:endParaRPr>
          </a:p>
        </p:txBody>
      </p:sp>
      <p:sp>
        <p:nvSpPr>
          <p:cNvPr id="108" name="Google Shape;108;p20"/>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FINAL VOCAB TEST</a:t>
            </a:r>
            <a:endParaRPr b="1">
              <a:latin typeface="Times New Roman"/>
              <a:ea typeface="Times New Roman"/>
              <a:cs typeface="Times New Roman"/>
              <a:sym typeface="Times New Roman"/>
            </a:endParaRPr>
          </a:p>
        </p:txBody>
      </p:sp>
      <p:sp>
        <p:nvSpPr>
          <p:cNvPr id="114" name="Google Shape;114;p21"/>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In silentī, poeta lente docet bonum liberum.</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Nunc ambulātis et celeriter currimus ex magnā ianuā.</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Why are they always loving but never teaching beautiful friends?</a:t>
            </a:r>
            <a:endParaRPr>
              <a:solidFill>
                <a:srgbClr val="000000"/>
              </a:solidFill>
              <a:latin typeface="Times New Roman"/>
              <a:ea typeface="Times New Roman"/>
              <a:cs typeface="Times New Roman"/>
              <a:sym typeface="Times New Roman"/>
            </a:endParaRPr>
          </a:p>
        </p:txBody>
      </p:sp>
      <p:sp>
        <p:nvSpPr>
          <p:cNvPr id="115" name="Google Shape;115;p21"/>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