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and welcome to Carpe Diem Classics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6d69b99bcf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6d69b99bcf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202122"/>
                </a:solidFill>
                <a:highlight>
                  <a:srgbClr val="FFFFFF"/>
                </a:highlight>
              </a:rPr>
              <a:t>phrases used in casual English such as “carpe diem” (seize the day), “bona fide” (in good faith), and “extra” (in addition to) are Latin!</a:t>
            </a:r>
            <a:endParaRPr>
              <a:solidFill>
                <a:srgbClr val="2021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6d69b99bcf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6d69b99bcf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50">
                <a:solidFill>
                  <a:srgbClr val="202122"/>
                </a:solidFill>
                <a:highlight>
                  <a:srgbClr val="FFFFFF"/>
                </a:highlight>
              </a:rPr>
              <a:t>Below are some common Latin stems that you can recognize in English:</a:t>
            </a:r>
            <a:endParaRPr sz="1050">
              <a:solidFill>
                <a:srgbClr val="202122"/>
              </a:solidFill>
              <a:highlight>
                <a:srgbClr val="FFFFFF"/>
              </a:highlight>
            </a:endParaRPr>
          </a:p>
          <a:p>
            <a:pPr indent="0" lvl="0" marL="0" rtl="0" algn="l">
              <a:spcBef>
                <a:spcPts val="0"/>
              </a:spcBef>
              <a:spcAft>
                <a:spcPts val="0"/>
              </a:spcAft>
              <a:buNone/>
            </a:pPr>
            <a:r>
              <a:rPr lang="en"/>
              <a:t>Aqua has to do with water</a:t>
            </a:r>
            <a:endParaRPr/>
          </a:p>
          <a:p>
            <a:pPr indent="0" lvl="0" marL="0" rtl="0" algn="l">
              <a:spcBef>
                <a:spcPts val="0"/>
              </a:spcBef>
              <a:spcAft>
                <a:spcPts val="0"/>
              </a:spcAft>
              <a:buNone/>
            </a:pPr>
            <a:r>
              <a:rPr lang="en"/>
              <a:t>Dorm has to do with sleeping</a:t>
            </a:r>
            <a:endParaRPr/>
          </a:p>
          <a:p>
            <a:pPr indent="0" lvl="0" marL="0" rtl="0" algn="l">
              <a:spcBef>
                <a:spcPts val="0"/>
              </a:spcBef>
              <a:spcAft>
                <a:spcPts val="0"/>
              </a:spcAft>
              <a:buNone/>
            </a:pPr>
            <a:r>
              <a:rPr lang="en"/>
              <a:t>Audi has to do with hearing</a:t>
            </a:r>
            <a:endParaRPr/>
          </a:p>
          <a:p>
            <a:pPr indent="0" lvl="0" marL="0" rtl="0" algn="l">
              <a:spcBef>
                <a:spcPts val="0"/>
              </a:spcBef>
              <a:spcAft>
                <a:spcPts val="0"/>
              </a:spcAft>
              <a:buNone/>
            </a:pPr>
            <a:r>
              <a:rPr lang="en"/>
              <a:t>Visi has to do with seeing</a:t>
            </a:r>
            <a:endParaRPr/>
          </a:p>
          <a:p>
            <a:pPr indent="0" lvl="0" marL="0" rtl="0" algn="l">
              <a:spcBef>
                <a:spcPts val="0"/>
              </a:spcBef>
              <a:spcAft>
                <a:spcPts val="0"/>
              </a:spcAft>
              <a:buNone/>
            </a:pPr>
            <a:r>
              <a:rPr lang="en"/>
              <a:t>Circ has to do with circles</a:t>
            </a:r>
            <a:endParaRPr/>
          </a:p>
          <a:p>
            <a:pPr indent="0" lvl="0" marL="0" rtl="0" algn="l">
              <a:spcBef>
                <a:spcPts val="0"/>
              </a:spcBef>
              <a:spcAft>
                <a:spcPts val="0"/>
              </a:spcAft>
              <a:buNone/>
            </a:pPr>
            <a:r>
              <a:rPr lang="en"/>
              <a:t>Jur has to do with the legal system</a:t>
            </a:r>
            <a:endParaRPr/>
          </a:p>
          <a:p>
            <a:pPr indent="0" lvl="0" marL="0" rtl="0" algn="l">
              <a:spcBef>
                <a:spcPts val="0"/>
              </a:spcBef>
              <a:spcAft>
                <a:spcPts val="0"/>
              </a:spcAft>
              <a:buNone/>
            </a:pPr>
            <a:r>
              <a:rPr lang="en"/>
              <a:t>Manu has to do with hands</a:t>
            </a:r>
            <a:endParaRPr/>
          </a:p>
          <a:p>
            <a:pPr indent="0" lvl="0" marL="0" rtl="0" algn="l">
              <a:spcBef>
                <a:spcPts val="0"/>
              </a:spcBef>
              <a:spcAft>
                <a:spcPts val="0"/>
              </a:spcAft>
              <a:buNone/>
            </a:pPr>
            <a:r>
              <a:rPr lang="en"/>
              <a:t>Pac has to do with peace</a:t>
            </a:r>
            <a:endParaRPr/>
          </a:p>
          <a:p>
            <a:pPr indent="0" lvl="0" marL="0" rtl="0" algn="l">
              <a:spcBef>
                <a:spcPts val="0"/>
              </a:spcBef>
              <a:spcAft>
                <a:spcPts val="0"/>
              </a:spcAft>
              <a:buNone/>
            </a:pPr>
            <a:r>
              <a:rPr lang="en"/>
              <a:t>Horti has to do with gardening</a:t>
            </a:r>
            <a:endParaRPr/>
          </a:p>
          <a:p>
            <a:pPr indent="0" lvl="0" marL="0" rtl="0" algn="l">
              <a:spcBef>
                <a:spcPts val="0"/>
              </a:spcBef>
              <a:spcAft>
                <a:spcPts val="0"/>
              </a:spcAft>
              <a:buNone/>
            </a:pPr>
            <a:r>
              <a:rPr lang="en"/>
              <a:t>Arbor has to do with trees</a:t>
            </a:r>
            <a:endParaRPr/>
          </a:p>
          <a:p>
            <a:pPr indent="0" lvl="0" marL="0" rtl="0" algn="l">
              <a:spcBef>
                <a:spcPts val="0"/>
              </a:spcBef>
              <a:spcAft>
                <a:spcPts val="0"/>
              </a:spcAft>
              <a:buNone/>
            </a:pPr>
            <a:r>
              <a:rPr lang="en"/>
              <a:t>Doc has to do with teaching</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6d69b99bcf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6d69b99bc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Now you try! See if you can guess the root Latin word in these English, Spanish, and French words mean.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018b1b3c6d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018b1b3c6d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6d69b99bcf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6d69b99bc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At the height of its existence, Latin was spoken by over 70 million people, most of whom lived within the European region.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Throughout its history, Latin was the official language of Ancient Rome and the Roman Empire, which lasted for about 1500 years. Before Latin, the language that was used throughout most of the Mediterranean was Attic Greek.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63fc96051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63fc96051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Attic Greek is much older than Latin, but Latin replaced Greek and romanized much of the Greek alphabet. Here are some examples: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6d69b99bcf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6d69b99bcf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202122"/>
                </a:solidFill>
                <a:highlight>
                  <a:srgbClr val="FFFFFF"/>
                </a:highlight>
              </a:rPr>
              <a:t>We also see Latin in our calendar. The months July and August were actually created by Julius Caesar and Augustus because they wanted their own months! Months such as September (septem/seven) October (octo/eight), November (novem/nine), and December (decem/ten) all borrow Latin roots. The only reason why the number they are named after does not line up with the number of months of the year they are is that July and August were added after those months were named. We can also see this in the Spanish (Septiembre, Octubre, Noviembre, Diciembre) and French (Septembre, Octobre, Novembre, Decembre) calendars.</a:t>
            </a:r>
            <a:endParaRPr>
              <a:solidFill>
                <a:srgbClr val="2021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6d69b99bcf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6d69b99bcf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202122"/>
                </a:solidFill>
                <a:highlight>
                  <a:srgbClr val="FFFFFF"/>
                </a:highlight>
              </a:rPr>
              <a:t>In our solar system, planets are mostly named after Roman gods and goddesses, such as Venus, Mercury, Jupiter, and Saturn, among others. </a:t>
            </a:r>
            <a:endParaRPr>
              <a:solidFill>
                <a:srgbClr val="2021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6d69b99bcf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6d69b99bc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Latin names are </a:t>
            </a:r>
            <a:r>
              <a:rPr lang="en"/>
              <a:t>given</a:t>
            </a:r>
            <a:r>
              <a:rPr lang="en"/>
              <a:t> to almost all known plants and animals. Here is a bluefin tuna and an oak tree with their </a:t>
            </a:r>
            <a:r>
              <a:rPr lang="en"/>
              <a:t>accompanying</a:t>
            </a:r>
            <a:r>
              <a:rPr lang="en"/>
              <a:t> Latin names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6d69b99bcf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6d69b99bcf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college, one can </a:t>
            </a:r>
            <a:r>
              <a:rPr lang="en"/>
              <a:t>graduate cum laude (with honors), magna cum laude (with great honors), or even summa cum laude (with the highest honors)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6d69b99bcf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6d69b99bcf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202122"/>
                </a:solidFill>
                <a:highlight>
                  <a:srgbClr val="FFFFFF"/>
                </a:highlight>
              </a:rPr>
              <a:t>Even in English today, Latin phrases are still prevalent. Phrases used such as “et cetera” (and forth), “exempli gratia” (for example), and “id est/ie” (that 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1.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187199" y="152750"/>
            <a:ext cx="3324827" cy="2044575"/>
          </a:xfrm>
          <a:prstGeom prst="rect">
            <a:avLst/>
          </a:prstGeom>
          <a:noFill/>
          <a:ln>
            <a:noFill/>
          </a:ln>
        </p:spPr>
      </p:pic>
      <p:sp>
        <p:nvSpPr>
          <p:cNvPr id="56" name="Google Shape;56;p13"/>
          <p:cNvSpPr txBox="1"/>
          <p:nvPr/>
        </p:nvSpPr>
        <p:spPr>
          <a:xfrm>
            <a:off x="3872400" y="1545450"/>
            <a:ext cx="4959900" cy="1026300"/>
          </a:xfrm>
          <a:prstGeom prst="rect">
            <a:avLst/>
          </a:prstGeom>
          <a:noFill/>
          <a:ln>
            <a:noFill/>
          </a:ln>
        </p:spPr>
        <p:txBody>
          <a:bodyPr anchorCtr="0" anchor="b" bIns="91425" lIns="91425" spcFirstLastPara="1" rIns="91425" wrap="square" tIns="91425">
            <a:normAutofit/>
          </a:bodyPr>
          <a:lstStyle/>
          <a:p>
            <a:pPr indent="0" lvl="0" marL="0" rtl="0" algn="r">
              <a:spcBef>
                <a:spcPts val="0"/>
              </a:spcBef>
              <a:spcAft>
                <a:spcPts val="0"/>
              </a:spcAft>
              <a:buNone/>
            </a:pPr>
            <a:r>
              <a:rPr b="1" lang="en" sz="4000">
                <a:solidFill>
                  <a:srgbClr val="000000"/>
                </a:solidFill>
                <a:latin typeface="Times New Roman"/>
                <a:ea typeface="Times New Roman"/>
                <a:cs typeface="Times New Roman"/>
                <a:sym typeface="Times New Roman"/>
              </a:rPr>
              <a:t>Lesson I</a:t>
            </a:r>
            <a:endParaRPr b="1" sz="4000">
              <a:solidFill>
                <a:srgbClr val="000000"/>
              </a:solidFill>
              <a:latin typeface="Times New Roman"/>
              <a:ea typeface="Times New Roman"/>
              <a:cs typeface="Times New Roman"/>
              <a:sym typeface="Times New Roman"/>
            </a:endParaRPr>
          </a:p>
        </p:txBody>
      </p:sp>
      <p:sp>
        <p:nvSpPr>
          <p:cNvPr id="57" name="Google Shape;57;p13"/>
          <p:cNvSpPr txBox="1"/>
          <p:nvPr/>
        </p:nvSpPr>
        <p:spPr>
          <a:xfrm>
            <a:off x="4266600" y="2571750"/>
            <a:ext cx="4565700" cy="792600"/>
          </a:xfrm>
          <a:prstGeom prst="rect">
            <a:avLst/>
          </a:prstGeom>
          <a:noFill/>
          <a:ln>
            <a:noFill/>
          </a:ln>
        </p:spPr>
        <p:txBody>
          <a:bodyPr anchorCtr="0" anchor="t" bIns="91425" lIns="91425" spcFirstLastPara="1" rIns="91425" wrap="square" tIns="91425">
            <a:normAutofit/>
          </a:bodyPr>
          <a:lstStyle/>
          <a:p>
            <a:pPr indent="0" lvl="0" marL="0" rtl="0" algn="r">
              <a:spcBef>
                <a:spcPts val="0"/>
              </a:spcBef>
              <a:spcAft>
                <a:spcPts val="0"/>
              </a:spcAft>
              <a:buNone/>
            </a:pPr>
            <a:r>
              <a:rPr b="1" lang="en" sz="2800">
                <a:solidFill>
                  <a:srgbClr val="000000"/>
                </a:solidFill>
                <a:latin typeface="Times New Roman"/>
                <a:ea typeface="Times New Roman"/>
                <a:cs typeface="Times New Roman"/>
                <a:sym typeface="Times New Roman"/>
              </a:rPr>
              <a:t>Basics</a:t>
            </a:r>
            <a:endParaRPr b="1" sz="2800">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Latin Phrases in English Speaking</a:t>
            </a:r>
            <a:endParaRPr b="1">
              <a:solidFill>
                <a:schemeClr val="lt1"/>
              </a:solidFill>
              <a:latin typeface="Times New Roman"/>
              <a:ea typeface="Times New Roman"/>
              <a:cs typeface="Times New Roman"/>
              <a:sym typeface="Times New Roman"/>
            </a:endParaRPr>
          </a:p>
        </p:txBody>
      </p:sp>
      <p:sp>
        <p:nvSpPr>
          <p:cNvPr id="131" name="Google Shape;13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Carpe diem</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Bona fide</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Extra</a:t>
            </a:r>
            <a:endParaRPr>
              <a:solidFill>
                <a:schemeClr val="lt1"/>
              </a:solidFill>
              <a:latin typeface="Times New Roman"/>
              <a:ea typeface="Times New Roman"/>
              <a:cs typeface="Times New Roman"/>
              <a:sym typeface="Times New Roman"/>
            </a:endParaRPr>
          </a:p>
        </p:txBody>
      </p:sp>
      <p:pic>
        <p:nvPicPr>
          <p:cNvPr id="132" name="Google Shape;132;p22"/>
          <p:cNvPicPr preferRelativeResize="0"/>
          <p:nvPr/>
        </p:nvPicPr>
        <p:blipFill>
          <a:blip r:embed="rId3">
            <a:alphaModFix/>
          </a:blip>
          <a:stretch>
            <a:fillRect/>
          </a:stretch>
        </p:blipFill>
        <p:spPr>
          <a:xfrm>
            <a:off x="4201098" y="925500"/>
            <a:ext cx="4631206" cy="3489677"/>
          </a:xfrm>
          <a:prstGeom prst="rect">
            <a:avLst/>
          </a:prstGeom>
          <a:noFill/>
          <a:ln>
            <a:noFill/>
          </a:ln>
        </p:spPr>
      </p:pic>
      <p:sp>
        <p:nvSpPr>
          <p:cNvPr id="133" name="Google Shape;133;p22"/>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Latin Stems in English</a:t>
            </a:r>
            <a:endParaRPr b="1">
              <a:solidFill>
                <a:schemeClr val="lt1"/>
              </a:solidFill>
              <a:latin typeface="Times New Roman"/>
              <a:ea typeface="Times New Roman"/>
              <a:cs typeface="Times New Roman"/>
              <a:sym typeface="Times New Roman"/>
            </a:endParaRPr>
          </a:p>
        </p:txBody>
      </p:sp>
      <p:sp>
        <p:nvSpPr>
          <p:cNvPr id="139" name="Google Shape;139;p23"/>
          <p:cNvSpPr txBox="1"/>
          <p:nvPr>
            <p:ph idx="1" type="body"/>
          </p:nvPr>
        </p:nvSpPr>
        <p:spPr>
          <a:xfrm>
            <a:off x="849725" y="1079475"/>
            <a:ext cx="1736400" cy="218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Aqua-</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Dorm- </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Audi- </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Visi- </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Circ-</a:t>
            </a:r>
            <a:endParaRPr>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1200"/>
              </a:spcAft>
              <a:buNone/>
            </a:pPr>
            <a:r>
              <a:t/>
            </a:r>
            <a:endParaRPr/>
          </a:p>
        </p:txBody>
      </p:sp>
      <p:pic>
        <p:nvPicPr>
          <p:cNvPr id="140" name="Google Shape;140;p23"/>
          <p:cNvPicPr preferRelativeResize="0"/>
          <p:nvPr/>
        </p:nvPicPr>
        <p:blipFill>
          <a:blip r:embed="rId3">
            <a:alphaModFix/>
          </a:blip>
          <a:stretch>
            <a:fillRect/>
          </a:stretch>
        </p:blipFill>
        <p:spPr>
          <a:xfrm>
            <a:off x="5833550" y="860626"/>
            <a:ext cx="2752204" cy="1834049"/>
          </a:xfrm>
          <a:prstGeom prst="rect">
            <a:avLst/>
          </a:prstGeom>
          <a:noFill/>
          <a:ln>
            <a:noFill/>
          </a:ln>
        </p:spPr>
      </p:pic>
      <p:pic>
        <p:nvPicPr>
          <p:cNvPr id="141" name="Google Shape;141;p23"/>
          <p:cNvPicPr preferRelativeResize="0"/>
          <p:nvPr/>
        </p:nvPicPr>
        <p:blipFill>
          <a:blip r:embed="rId4">
            <a:alphaModFix/>
          </a:blip>
          <a:stretch>
            <a:fillRect/>
          </a:stretch>
        </p:blipFill>
        <p:spPr>
          <a:xfrm>
            <a:off x="4278181" y="594240"/>
            <a:ext cx="1801500" cy="2812007"/>
          </a:xfrm>
          <a:prstGeom prst="rect">
            <a:avLst/>
          </a:prstGeom>
          <a:noFill/>
          <a:ln>
            <a:noFill/>
          </a:ln>
        </p:spPr>
      </p:pic>
      <p:pic>
        <p:nvPicPr>
          <p:cNvPr id="142" name="Google Shape;142;p23"/>
          <p:cNvPicPr preferRelativeResize="0"/>
          <p:nvPr/>
        </p:nvPicPr>
        <p:blipFill>
          <a:blip r:embed="rId5">
            <a:alphaModFix/>
          </a:blip>
          <a:stretch>
            <a:fillRect/>
          </a:stretch>
        </p:blipFill>
        <p:spPr>
          <a:xfrm>
            <a:off x="5584395" y="2834625"/>
            <a:ext cx="2949400" cy="1972777"/>
          </a:xfrm>
          <a:prstGeom prst="rect">
            <a:avLst/>
          </a:prstGeom>
          <a:noFill/>
          <a:ln>
            <a:noFill/>
          </a:ln>
        </p:spPr>
      </p:pic>
      <p:sp>
        <p:nvSpPr>
          <p:cNvPr id="143" name="Google Shape;143;p23"/>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ph idx="1" type="body"/>
          </p:nvPr>
        </p:nvSpPr>
        <p:spPr>
          <a:xfrm>
            <a:off x="2272650" y="1079469"/>
            <a:ext cx="1801500" cy="195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Jur- </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Manu-</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Pac-</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Horti-</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Arbor-</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Doc-</a:t>
            </a:r>
            <a:endParaRPr>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2475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Now You Try!</a:t>
            </a:r>
            <a:endParaRPr b="1">
              <a:solidFill>
                <a:schemeClr val="lt1"/>
              </a:solidFill>
              <a:latin typeface="Times New Roman"/>
              <a:ea typeface="Times New Roman"/>
              <a:cs typeface="Times New Roman"/>
              <a:sym typeface="Times New Roman"/>
            </a:endParaRPr>
          </a:p>
        </p:txBody>
      </p:sp>
      <p:sp>
        <p:nvSpPr>
          <p:cNvPr id="150" name="Google Shape;150;p24"/>
          <p:cNvSpPr txBox="1"/>
          <p:nvPr>
            <p:ph idx="1" type="body"/>
          </p:nvPr>
        </p:nvSpPr>
        <p:spPr>
          <a:xfrm>
            <a:off x="4124575" y="800650"/>
            <a:ext cx="4430100" cy="3255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900">
                <a:solidFill>
                  <a:schemeClr val="lt1"/>
                </a:solidFill>
                <a:latin typeface="Times New Roman"/>
                <a:ea typeface="Times New Roman"/>
                <a:cs typeface="Times New Roman"/>
                <a:sym typeface="Times New Roman"/>
              </a:rPr>
              <a:t>English</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Audio</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Circle</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Visual</a:t>
            </a:r>
            <a:endParaRPr sz="1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 sz="1900">
                <a:solidFill>
                  <a:schemeClr val="lt1"/>
                </a:solidFill>
                <a:latin typeface="Times New Roman"/>
                <a:ea typeface="Times New Roman"/>
                <a:cs typeface="Times New Roman"/>
                <a:sym typeface="Times New Roman"/>
              </a:rPr>
              <a:t>Spanish</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Agua</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Arbol</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Dormitorio</a:t>
            </a:r>
            <a:endParaRPr sz="1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 sz="1900">
                <a:solidFill>
                  <a:schemeClr val="lt1"/>
                </a:solidFill>
                <a:latin typeface="Times New Roman"/>
                <a:ea typeface="Times New Roman"/>
                <a:cs typeface="Times New Roman"/>
                <a:sym typeface="Times New Roman"/>
              </a:rPr>
              <a:t>French</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Jury</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Main</a:t>
            </a:r>
            <a:endParaRPr sz="1900">
              <a:solidFill>
                <a:schemeClr val="lt1"/>
              </a:solidFill>
              <a:latin typeface="Times New Roman"/>
              <a:ea typeface="Times New Roman"/>
              <a:cs typeface="Times New Roman"/>
              <a:sym typeface="Times New Roman"/>
            </a:endParaRPr>
          </a:p>
          <a:p>
            <a:pPr indent="-331152" lvl="0" marL="457200" rtl="0" algn="l">
              <a:spcBef>
                <a:spcPts val="0"/>
              </a:spcBef>
              <a:spcAft>
                <a:spcPts val="0"/>
              </a:spcAft>
              <a:buClr>
                <a:schemeClr val="lt1"/>
              </a:buClr>
              <a:buSzPct val="100000"/>
              <a:buFont typeface="Times New Roman"/>
              <a:buChar char="●"/>
            </a:pPr>
            <a:r>
              <a:rPr lang="en" sz="1900">
                <a:solidFill>
                  <a:schemeClr val="lt1"/>
                </a:solidFill>
                <a:latin typeface="Times New Roman"/>
                <a:ea typeface="Times New Roman"/>
                <a:cs typeface="Times New Roman"/>
                <a:sym typeface="Times New Roman"/>
              </a:rPr>
              <a:t>Docteur</a:t>
            </a:r>
            <a:endParaRPr sz="1900">
              <a:solidFill>
                <a:schemeClr val="lt1"/>
              </a:solidFill>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
        <p:nvSpPr>
          <p:cNvPr id="151" name="Google Shape;151;p24"/>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pic>
        <p:nvPicPr>
          <p:cNvPr id="63" name="Google Shape;63;p14"/>
          <p:cNvPicPr preferRelativeResize="0"/>
          <p:nvPr/>
        </p:nvPicPr>
        <p:blipFill>
          <a:blip r:embed="rId3">
            <a:alphaModFix/>
          </a:blip>
          <a:stretch>
            <a:fillRect/>
          </a:stretch>
        </p:blipFill>
        <p:spPr>
          <a:xfrm>
            <a:off x="6761850" y="2834409"/>
            <a:ext cx="1932325" cy="1895167"/>
          </a:xfrm>
          <a:prstGeom prst="rect">
            <a:avLst/>
          </a:prstGeom>
          <a:noFill/>
          <a:ln>
            <a:noFill/>
          </a:ln>
        </p:spPr>
      </p:pic>
      <p:pic>
        <p:nvPicPr>
          <p:cNvPr id="64" name="Google Shape;64;p14"/>
          <p:cNvPicPr preferRelativeResize="0"/>
          <p:nvPr/>
        </p:nvPicPr>
        <p:blipFill>
          <a:blip r:embed="rId4">
            <a:alphaModFix/>
          </a:blip>
          <a:stretch>
            <a:fillRect/>
          </a:stretch>
        </p:blipFill>
        <p:spPr>
          <a:xfrm>
            <a:off x="6761850" y="237451"/>
            <a:ext cx="1965650" cy="2640464"/>
          </a:xfrm>
          <a:prstGeom prst="rect">
            <a:avLst/>
          </a:prstGeom>
          <a:noFill/>
          <a:ln>
            <a:noFill/>
          </a:ln>
        </p:spPr>
      </p:pic>
      <p:pic>
        <p:nvPicPr>
          <p:cNvPr id="65" name="Google Shape;65;p14"/>
          <p:cNvPicPr preferRelativeResize="0"/>
          <p:nvPr/>
        </p:nvPicPr>
        <p:blipFill rotWithShape="1">
          <a:blip r:embed="rId5">
            <a:alphaModFix/>
          </a:blip>
          <a:srcRect b="0" l="0" r="0" t="27357"/>
          <a:stretch/>
        </p:blipFill>
        <p:spPr>
          <a:xfrm>
            <a:off x="3697225" y="448963"/>
            <a:ext cx="2736800" cy="2294762"/>
          </a:xfrm>
          <a:prstGeom prst="rect">
            <a:avLst/>
          </a:prstGeom>
          <a:noFill/>
          <a:ln>
            <a:noFill/>
          </a:ln>
        </p:spPr>
      </p:pic>
      <p:pic>
        <p:nvPicPr>
          <p:cNvPr id="66" name="Google Shape;66;p14"/>
          <p:cNvPicPr preferRelativeResize="0"/>
          <p:nvPr/>
        </p:nvPicPr>
        <p:blipFill>
          <a:blip r:embed="rId6">
            <a:alphaModFix/>
          </a:blip>
          <a:stretch>
            <a:fillRect/>
          </a:stretch>
        </p:blipFill>
        <p:spPr>
          <a:xfrm>
            <a:off x="328275" y="581025"/>
            <a:ext cx="3041124" cy="4346725"/>
          </a:xfrm>
          <a:prstGeom prst="rect">
            <a:avLst/>
          </a:prstGeom>
          <a:noFill/>
          <a:ln>
            <a:noFill/>
          </a:ln>
        </p:spPr>
      </p:pic>
      <p:pic>
        <p:nvPicPr>
          <p:cNvPr id="67" name="Google Shape;67;p14"/>
          <p:cNvPicPr preferRelativeResize="0"/>
          <p:nvPr/>
        </p:nvPicPr>
        <p:blipFill>
          <a:blip r:embed="rId7">
            <a:alphaModFix/>
          </a:blip>
          <a:stretch>
            <a:fillRect/>
          </a:stretch>
        </p:blipFill>
        <p:spPr>
          <a:xfrm>
            <a:off x="3697225" y="2616200"/>
            <a:ext cx="2736792" cy="2052601"/>
          </a:xfrm>
          <a:prstGeom prst="rect">
            <a:avLst/>
          </a:prstGeom>
          <a:noFill/>
          <a:ln>
            <a:noFill/>
          </a:ln>
        </p:spPr>
      </p:pic>
      <p:sp>
        <p:nvSpPr>
          <p:cNvPr id="68" name="Google Shape;68;p14"/>
          <p:cNvSpPr txBox="1"/>
          <p:nvPr>
            <p:ph idx="4294967295" type="title"/>
          </p:nvPr>
        </p:nvSpPr>
        <p:spPr>
          <a:xfrm>
            <a:off x="311700" y="134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Romulus and Remus</a:t>
            </a:r>
            <a:endParaRPr b="1">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Where, when and by who was Latin spoken?</a:t>
            </a:r>
            <a:endParaRPr b="1">
              <a:solidFill>
                <a:schemeClr val="lt1"/>
              </a:solidFill>
              <a:latin typeface="Times New Roman"/>
              <a:ea typeface="Times New Roman"/>
              <a:cs typeface="Times New Roman"/>
              <a:sym typeface="Times New Roman"/>
            </a:endParaRPr>
          </a:p>
        </p:txBody>
      </p:sp>
      <p:sp>
        <p:nvSpPr>
          <p:cNvPr id="74" name="Google Shape;74;p15"/>
          <p:cNvSpPr txBox="1"/>
          <p:nvPr>
            <p:ph idx="1" type="body"/>
          </p:nvPr>
        </p:nvSpPr>
        <p:spPr>
          <a:xfrm>
            <a:off x="311700" y="1152475"/>
            <a:ext cx="3663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70 million people, at its height</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highlight>
                  <a:schemeClr val="dk1"/>
                </a:highlight>
                <a:latin typeface="Times New Roman"/>
                <a:ea typeface="Times New Roman"/>
                <a:cs typeface="Times New Roman"/>
                <a:sym typeface="Times New Roman"/>
              </a:rPr>
              <a:t>Ancient Rome + Roman Empire</a:t>
            </a:r>
            <a:endParaRPr>
              <a:solidFill>
                <a:schemeClr val="lt1"/>
              </a:solidFill>
              <a:highlight>
                <a:schemeClr val="dk1"/>
              </a:highlight>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highlight>
                  <a:schemeClr val="dk1"/>
                </a:highlight>
                <a:latin typeface="Times New Roman"/>
                <a:ea typeface="Times New Roman"/>
                <a:cs typeface="Times New Roman"/>
                <a:sym typeface="Times New Roman"/>
              </a:rPr>
              <a:t>Existed from 625 BCE to its fall in 476  CE</a:t>
            </a:r>
            <a:endParaRPr>
              <a:solidFill>
                <a:schemeClr val="lt1"/>
              </a:solidFill>
              <a:highlight>
                <a:schemeClr val="dk1"/>
              </a:highlight>
              <a:latin typeface="Times New Roman"/>
              <a:ea typeface="Times New Roman"/>
              <a:cs typeface="Times New Roman"/>
              <a:sym typeface="Times New Roman"/>
            </a:endParaRPr>
          </a:p>
        </p:txBody>
      </p:sp>
      <p:sp>
        <p:nvSpPr>
          <p:cNvPr id="75" name="Google Shape;75;p15"/>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5"/>
          <p:cNvPicPr preferRelativeResize="0"/>
          <p:nvPr/>
        </p:nvPicPr>
        <p:blipFill>
          <a:blip r:embed="rId3">
            <a:alphaModFix/>
          </a:blip>
          <a:stretch>
            <a:fillRect/>
          </a:stretch>
        </p:blipFill>
        <p:spPr>
          <a:xfrm>
            <a:off x="4018149" y="1152475"/>
            <a:ext cx="4814146" cy="3317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1068213" y="330825"/>
            <a:ext cx="7335426" cy="4126175"/>
          </a:xfrm>
          <a:prstGeom prst="rect">
            <a:avLst/>
          </a:prstGeom>
          <a:noFill/>
          <a:ln>
            <a:noFill/>
          </a:ln>
        </p:spPr>
      </p:pic>
      <p:sp>
        <p:nvSpPr>
          <p:cNvPr id="82" name="Google Shape;82;p16"/>
          <p:cNvSpPr/>
          <p:nvPr/>
        </p:nvSpPr>
        <p:spPr>
          <a:xfrm>
            <a:off x="0" y="3473400"/>
            <a:ext cx="2879100" cy="16701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Latin in our </a:t>
            </a:r>
            <a:r>
              <a:rPr b="1" lang="en">
                <a:solidFill>
                  <a:schemeClr val="lt1"/>
                </a:solidFill>
                <a:latin typeface="Times New Roman"/>
                <a:ea typeface="Times New Roman"/>
                <a:cs typeface="Times New Roman"/>
                <a:sym typeface="Times New Roman"/>
              </a:rPr>
              <a:t>calendar</a:t>
            </a:r>
            <a:endParaRPr b="1">
              <a:solidFill>
                <a:schemeClr val="lt1"/>
              </a:solidFill>
              <a:latin typeface="Times New Roman"/>
              <a:ea typeface="Times New Roman"/>
              <a:cs typeface="Times New Roman"/>
              <a:sym typeface="Times New Roman"/>
            </a:endParaRPr>
          </a:p>
        </p:txBody>
      </p:sp>
      <p:sp>
        <p:nvSpPr>
          <p:cNvPr id="88" name="Google Shape;88;p17"/>
          <p:cNvSpPr txBox="1"/>
          <p:nvPr>
            <p:ph idx="1" type="body"/>
          </p:nvPr>
        </p:nvSpPr>
        <p:spPr>
          <a:xfrm>
            <a:off x="311700" y="1017725"/>
            <a:ext cx="3850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July and August</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September, October, November, and December</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Spanish and </a:t>
            </a:r>
            <a:r>
              <a:rPr lang="en">
                <a:solidFill>
                  <a:schemeClr val="lt1"/>
                </a:solidFill>
                <a:latin typeface="Times New Roman"/>
                <a:ea typeface="Times New Roman"/>
                <a:cs typeface="Times New Roman"/>
                <a:sym typeface="Times New Roman"/>
              </a:rPr>
              <a:t>French</a:t>
            </a:r>
            <a:r>
              <a:rPr lang="en">
                <a:solidFill>
                  <a:schemeClr val="lt1"/>
                </a:solidFill>
                <a:latin typeface="Times New Roman"/>
                <a:ea typeface="Times New Roman"/>
                <a:cs typeface="Times New Roman"/>
                <a:sym typeface="Times New Roman"/>
              </a:rPr>
              <a:t>, too</a:t>
            </a:r>
            <a:endParaRPr>
              <a:solidFill>
                <a:schemeClr val="lt1"/>
              </a:solidFill>
              <a:latin typeface="Times New Roman"/>
              <a:ea typeface="Times New Roman"/>
              <a:cs typeface="Times New Roman"/>
              <a:sym typeface="Times New Roman"/>
            </a:endParaRPr>
          </a:p>
        </p:txBody>
      </p:sp>
      <p:pic>
        <p:nvPicPr>
          <p:cNvPr id="89" name="Google Shape;89;p17"/>
          <p:cNvPicPr preferRelativeResize="0"/>
          <p:nvPr/>
        </p:nvPicPr>
        <p:blipFill>
          <a:blip r:embed="rId3">
            <a:alphaModFix/>
          </a:blip>
          <a:stretch>
            <a:fillRect/>
          </a:stretch>
        </p:blipFill>
        <p:spPr>
          <a:xfrm>
            <a:off x="4264699" y="558225"/>
            <a:ext cx="4567600" cy="3416400"/>
          </a:xfrm>
          <a:prstGeom prst="rect">
            <a:avLst/>
          </a:prstGeom>
          <a:noFill/>
          <a:ln>
            <a:noFill/>
          </a:ln>
        </p:spPr>
      </p:pic>
      <p:sp>
        <p:nvSpPr>
          <p:cNvPr id="90" name="Google Shape;90;p17"/>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Latin in our Solar System</a:t>
            </a:r>
            <a:endParaRPr b="1">
              <a:solidFill>
                <a:schemeClr val="lt1"/>
              </a:solidFill>
              <a:latin typeface="Times New Roman"/>
              <a:ea typeface="Times New Roman"/>
              <a:cs typeface="Times New Roman"/>
              <a:sym typeface="Times New Roman"/>
            </a:endParaRPr>
          </a:p>
        </p:txBody>
      </p:sp>
      <p:sp>
        <p:nvSpPr>
          <p:cNvPr id="96" name="Google Shape;9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Planets are named after Roman Gods</a:t>
            </a:r>
            <a:endParaRPr>
              <a:solidFill>
                <a:schemeClr val="lt1"/>
              </a:solidFill>
              <a:latin typeface="Times New Roman"/>
              <a:ea typeface="Times New Roman"/>
              <a:cs typeface="Times New Roman"/>
              <a:sym typeface="Times New Roman"/>
            </a:endParaRPr>
          </a:p>
        </p:txBody>
      </p:sp>
      <p:sp>
        <p:nvSpPr>
          <p:cNvPr id="97" name="Google Shape;97;p18"/>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8"/>
          <p:cNvPicPr preferRelativeResize="0"/>
          <p:nvPr/>
        </p:nvPicPr>
        <p:blipFill>
          <a:blip r:embed="rId3">
            <a:alphaModFix/>
          </a:blip>
          <a:stretch>
            <a:fillRect/>
          </a:stretch>
        </p:blipFill>
        <p:spPr>
          <a:xfrm>
            <a:off x="3219125" y="1736100"/>
            <a:ext cx="5451750" cy="283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157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Latin in Science</a:t>
            </a:r>
            <a:endParaRPr b="1">
              <a:solidFill>
                <a:schemeClr val="lt1"/>
              </a:solidFill>
              <a:latin typeface="Times New Roman"/>
              <a:ea typeface="Times New Roman"/>
              <a:cs typeface="Times New Roman"/>
              <a:sym typeface="Times New Roman"/>
            </a:endParaRPr>
          </a:p>
        </p:txBody>
      </p:sp>
      <p:pic>
        <p:nvPicPr>
          <p:cNvPr id="104" name="Google Shape;104;p19"/>
          <p:cNvPicPr preferRelativeResize="0"/>
          <p:nvPr/>
        </p:nvPicPr>
        <p:blipFill>
          <a:blip r:embed="rId3">
            <a:alphaModFix/>
          </a:blip>
          <a:stretch>
            <a:fillRect/>
          </a:stretch>
        </p:blipFill>
        <p:spPr>
          <a:xfrm>
            <a:off x="4907100" y="1622575"/>
            <a:ext cx="3665322" cy="2946300"/>
          </a:xfrm>
          <a:prstGeom prst="rect">
            <a:avLst/>
          </a:prstGeom>
          <a:noFill/>
          <a:ln>
            <a:noFill/>
          </a:ln>
        </p:spPr>
      </p:pic>
      <p:sp>
        <p:nvSpPr>
          <p:cNvPr id="105" name="Google Shape;105;p19"/>
          <p:cNvSpPr txBox="1"/>
          <p:nvPr/>
        </p:nvSpPr>
        <p:spPr>
          <a:xfrm>
            <a:off x="1628350" y="1120050"/>
            <a:ext cx="733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endParaRPr>
          </a:p>
        </p:txBody>
      </p:sp>
      <p:pic>
        <p:nvPicPr>
          <p:cNvPr id="106" name="Google Shape;106;p19"/>
          <p:cNvPicPr preferRelativeResize="0"/>
          <p:nvPr/>
        </p:nvPicPr>
        <p:blipFill>
          <a:blip r:embed="rId4">
            <a:alphaModFix/>
          </a:blip>
          <a:stretch>
            <a:fillRect/>
          </a:stretch>
        </p:blipFill>
        <p:spPr>
          <a:xfrm>
            <a:off x="1037474" y="898338"/>
            <a:ext cx="3115951" cy="2055674"/>
          </a:xfrm>
          <a:prstGeom prst="rect">
            <a:avLst/>
          </a:prstGeom>
          <a:noFill/>
          <a:ln>
            <a:noFill/>
          </a:ln>
        </p:spPr>
      </p:pic>
      <p:sp>
        <p:nvSpPr>
          <p:cNvPr id="107" name="Google Shape;107;p19"/>
          <p:cNvSpPr txBox="1"/>
          <p:nvPr/>
        </p:nvSpPr>
        <p:spPr>
          <a:xfrm>
            <a:off x="4959925" y="4614750"/>
            <a:ext cx="429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Times New Roman"/>
                <a:ea typeface="Times New Roman"/>
                <a:cs typeface="Times New Roman"/>
                <a:sym typeface="Times New Roman"/>
              </a:rPr>
              <a:t>Quercus</a:t>
            </a:r>
            <a:endParaRPr sz="1800">
              <a:solidFill>
                <a:schemeClr val="lt1"/>
              </a:solidFill>
              <a:latin typeface="Times New Roman"/>
              <a:ea typeface="Times New Roman"/>
              <a:cs typeface="Times New Roman"/>
              <a:sym typeface="Times New Roman"/>
            </a:endParaRPr>
          </a:p>
        </p:txBody>
      </p:sp>
      <p:sp>
        <p:nvSpPr>
          <p:cNvPr id="108" name="Google Shape;108;p19"/>
          <p:cNvSpPr/>
          <p:nvPr/>
        </p:nvSpPr>
        <p:spPr>
          <a:xfrm>
            <a:off x="0" y="2785800"/>
            <a:ext cx="4907100" cy="23577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txBox="1"/>
          <p:nvPr/>
        </p:nvSpPr>
        <p:spPr>
          <a:xfrm>
            <a:off x="760675" y="2785800"/>
            <a:ext cx="3249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Thunnus thynnus</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461075" y="424525"/>
            <a:ext cx="7418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Latin </a:t>
            </a:r>
            <a:r>
              <a:rPr b="1" lang="en">
                <a:solidFill>
                  <a:schemeClr val="lt1"/>
                </a:solidFill>
                <a:latin typeface="Times New Roman"/>
                <a:ea typeface="Times New Roman"/>
                <a:cs typeface="Times New Roman"/>
                <a:sym typeface="Times New Roman"/>
              </a:rPr>
              <a:t>in </a:t>
            </a:r>
            <a:r>
              <a:rPr b="1" lang="en">
                <a:solidFill>
                  <a:schemeClr val="lt1"/>
                </a:solidFill>
                <a:latin typeface="Times New Roman"/>
                <a:ea typeface="Times New Roman"/>
                <a:cs typeface="Times New Roman"/>
                <a:sym typeface="Times New Roman"/>
              </a:rPr>
              <a:t>Education</a:t>
            </a:r>
            <a:endParaRPr b="1">
              <a:solidFill>
                <a:schemeClr val="lt1"/>
              </a:solidFill>
              <a:latin typeface="Times New Roman"/>
              <a:ea typeface="Times New Roman"/>
              <a:cs typeface="Times New Roman"/>
              <a:sym typeface="Times New Roman"/>
            </a:endParaRPr>
          </a:p>
        </p:txBody>
      </p:sp>
      <p:sp>
        <p:nvSpPr>
          <p:cNvPr id="115" name="Google Shape;11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Graduation Honors</a:t>
            </a:r>
            <a:endParaRPr>
              <a:solidFill>
                <a:schemeClr val="lt1"/>
              </a:solidFill>
              <a:latin typeface="Times New Roman"/>
              <a:ea typeface="Times New Roman"/>
              <a:cs typeface="Times New Roman"/>
              <a:sym typeface="Times New Roman"/>
            </a:endParaRPr>
          </a:p>
        </p:txBody>
      </p:sp>
      <p:pic>
        <p:nvPicPr>
          <p:cNvPr id="116" name="Google Shape;116;p20"/>
          <p:cNvPicPr preferRelativeResize="0"/>
          <p:nvPr/>
        </p:nvPicPr>
        <p:blipFill>
          <a:blip r:embed="rId3">
            <a:alphaModFix/>
          </a:blip>
          <a:stretch>
            <a:fillRect/>
          </a:stretch>
        </p:blipFill>
        <p:spPr>
          <a:xfrm>
            <a:off x="4572000" y="727475"/>
            <a:ext cx="3923750" cy="3923750"/>
          </a:xfrm>
          <a:prstGeom prst="rect">
            <a:avLst/>
          </a:prstGeom>
          <a:noFill/>
          <a:ln>
            <a:noFill/>
          </a:ln>
        </p:spPr>
      </p:pic>
      <p:sp>
        <p:nvSpPr>
          <p:cNvPr id="117" name="Google Shape;117;p20"/>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Latin Phrases in English Writing</a:t>
            </a:r>
            <a:endParaRPr b="1">
              <a:solidFill>
                <a:schemeClr val="lt1"/>
              </a:solidFill>
              <a:latin typeface="Times New Roman"/>
              <a:ea typeface="Times New Roman"/>
              <a:cs typeface="Times New Roman"/>
              <a:sym typeface="Times New Roman"/>
            </a:endParaRPr>
          </a:p>
        </p:txBody>
      </p:sp>
      <p:sp>
        <p:nvSpPr>
          <p:cNvPr id="123" name="Google Shape;12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Et c</a:t>
            </a:r>
            <a:r>
              <a:rPr lang="en">
                <a:solidFill>
                  <a:schemeClr val="lt1"/>
                </a:solidFill>
                <a:latin typeface="Times New Roman"/>
                <a:ea typeface="Times New Roman"/>
                <a:cs typeface="Times New Roman"/>
                <a:sym typeface="Times New Roman"/>
              </a:rPr>
              <a:t>etera</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Exempli gratia</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Id est/I.E.</a:t>
            </a:r>
            <a:endParaRPr>
              <a:solidFill>
                <a:schemeClr val="lt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24" name="Google Shape;124;p21"/>
          <p:cNvPicPr preferRelativeResize="0"/>
          <p:nvPr/>
        </p:nvPicPr>
        <p:blipFill>
          <a:blip r:embed="rId3">
            <a:alphaModFix/>
          </a:blip>
          <a:stretch>
            <a:fillRect/>
          </a:stretch>
        </p:blipFill>
        <p:spPr>
          <a:xfrm>
            <a:off x="4572000" y="643225"/>
            <a:ext cx="3857050" cy="3857050"/>
          </a:xfrm>
          <a:prstGeom prst="rect">
            <a:avLst/>
          </a:prstGeom>
          <a:noFill/>
          <a:ln>
            <a:noFill/>
          </a:ln>
        </p:spPr>
      </p:pic>
      <p:sp>
        <p:nvSpPr>
          <p:cNvPr id="125" name="Google Shape;125;p21"/>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